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5</a:t>
            </a:r>
            <a:r>
              <a:rPr lang="zh-TW" altLang="en-US" dirty="0" smtClean="0"/>
              <a:t>月</a:t>
            </a:r>
            <a:r>
              <a:rPr lang="en-US" altLang="zh-TW" dirty="0" smtClean="0"/>
              <a:t>20</a:t>
            </a:r>
            <a:r>
              <a:rPr lang="zh-TW" altLang="en-US" dirty="0" smtClean="0"/>
              <a:t>、</a:t>
            </a:r>
            <a:r>
              <a:rPr lang="en-US" altLang="zh-TW" dirty="0" smtClean="0"/>
              <a:t>21</a:t>
            </a:r>
            <a:r>
              <a:rPr lang="zh-TW" altLang="en-US" dirty="0" smtClean="0"/>
              <a:t>日上課重點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3925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應用練習答案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一、</a:t>
            </a:r>
            <a:r>
              <a:rPr lang="en-US" altLang="zh-TW" dirty="0" smtClean="0"/>
              <a:t>1.</a:t>
            </a:r>
            <a:r>
              <a:rPr lang="zh-TW" altLang="en-US" dirty="0" smtClean="0"/>
              <a:t>虎鯨 </a:t>
            </a:r>
            <a:r>
              <a:rPr lang="en-US" altLang="zh-TW" dirty="0" smtClean="0"/>
              <a:t>2.</a:t>
            </a:r>
            <a:r>
              <a:rPr lang="zh-TW" altLang="en-US" dirty="0" smtClean="0"/>
              <a:t>鬼頭刀 </a:t>
            </a:r>
            <a:r>
              <a:rPr lang="en-US" altLang="zh-TW" dirty="0" smtClean="0"/>
              <a:t>3.</a:t>
            </a:r>
            <a:r>
              <a:rPr lang="zh-TW" altLang="en-US" dirty="0" smtClean="0"/>
              <a:t>水母</a:t>
            </a:r>
            <a:endParaRPr lang="en-US" altLang="zh-TW" dirty="0" smtClean="0"/>
          </a:p>
          <a:p>
            <a:r>
              <a:rPr lang="zh-TW" altLang="en-US" dirty="0" smtClean="0"/>
              <a:t>二、</a:t>
            </a:r>
            <a:r>
              <a:rPr lang="en-US" altLang="zh-TW" dirty="0" smtClean="0"/>
              <a:t>1.(</a:t>
            </a:r>
            <a:r>
              <a:rPr lang="zh-TW" altLang="en-US" dirty="0" smtClean="0"/>
              <a:t>達悟</a:t>
            </a:r>
            <a:r>
              <a:rPr lang="en-US" altLang="zh-TW" dirty="0" smtClean="0"/>
              <a:t>)</a:t>
            </a:r>
            <a:r>
              <a:rPr lang="zh-TW" altLang="en-US" dirty="0" smtClean="0"/>
              <a:t>族的飛魚祭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          每年</a:t>
            </a:r>
            <a:r>
              <a:rPr lang="en-US" altLang="zh-TW" dirty="0" smtClean="0"/>
              <a:t>(</a:t>
            </a:r>
            <a:r>
              <a:rPr lang="zh-TW" altLang="en-US" dirty="0" smtClean="0"/>
              <a:t>春</a:t>
            </a:r>
            <a:r>
              <a:rPr lang="en-US" altLang="zh-TW" dirty="0" smtClean="0"/>
              <a:t>)</a:t>
            </a:r>
            <a:r>
              <a:rPr lang="zh-TW" altLang="en-US" dirty="0" smtClean="0"/>
              <a:t>季至</a:t>
            </a:r>
            <a:r>
              <a:rPr lang="en-US" altLang="zh-TW" dirty="0" smtClean="0"/>
              <a:t>(</a:t>
            </a:r>
            <a:r>
              <a:rPr lang="zh-TW" altLang="en-US" dirty="0" smtClean="0"/>
              <a:t>秋</a:t>
            </a:r>
            <a:r>
              <a:rPr lang="en-US" altLang="zh-TW" dirty="0" smtClean="0"/>
              <a:t>)</a:t>
            </a:r>
            <a:r>
              <a:rPr lang="zh-TW" altLang="en-US" dirty="0" smtClean="0"/>
              <a:t>季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       臺東</a:t>
            </a:r>
            <a:r>
              <a:rPr lang="en-US" altLang="zh-TW" dirty="0" smtClean="0"/>
              <a:t>(</a:t>
            </a:r>
            <a:r>
              <a:rPr lang="zh-TW" altLang="en-US" dirty="0" smtClean="0"/>
              <a:t>蘭嶼</a:t>
            </a:r>
            <a:r>
              <a:rPr lang="en-US" altLang="zh-TW" dirty="0" smtClean="0"/>
              <a:t>)</a:t>
            </a:r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       與</a:t>
            </a:r>
            <a:r>
              <a:rPr lang="en-US" altLang="zh-TW" dirty="0" smtClean="0"/>
              <a:t>(</a:t>
            </a:r>
            <a:r>
              <a:rPr lang="zh-TW" altLang="en-US" dirty="0" smtClean="0"/>
              <a:t>飛魚託夢</a:t>
            </a:r>
            <a:r>
              <a:rPr lang="en-US" altLang="zh-TW" dirty="0" smtClean="0"/>
              <a:t>)</a:t>
            </a:r>
            <a:r>
              <a:rPr lang="zh-TW" altLang="en-US" dirty="0" smtClean="0"/>
              <a:t>的神話故事有關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      </a:t>
            </a:r>
            <a:r>
              <a:rPr lang="en-US" altLang="zh-TW" dirty="0" smtClean="0"/>
              <a:t>(</a:t>
            </a:r>
            <a:r>
              <a:rPr lang="zh-TW" altLang="en-US" dirty="0" smtClean="0"/>
              <a:t>招魚</a:t>
            </a:r>
            <a:r>
              <a:rPr lang="en-US" altLang="zh-TW" dirty="0" smtClean="0"/>
              <a:t>)</a:t>
            </a:r>
            <a:r>
              <a:rPr lang="zh-TW" altLang="en-US" dirty="0" smtClean="0"/>
              <a:t>祭→</a:t>
            </a:r>
            <a:r>
              <a:rPr lang="en-US" altLang="zh-TW" dirty="0" smtClean="0"/>
              <a:t>(</a:t>
            </a:r>
            <a:r>
              <a:rPr lang="zh-TW" altLang="en-US" dirty="0" smtClean="0"/>
              <a:t>收藏</a:t>
            </a:r>
            <a:r>
              <a:rPr lang="en-US" altLang="zh-TW" dirty="0" smtClean="0"/>
              <a:t>)</a:t>
            </a:r>
            <a:r>
              <a:rPr lang="zh-TW" altLang="en-US" dirty="0" smtClean="0"/>
              <a:t>祭→終食祭</a:t>
            </a:r>
            <a:r>
              <a:rPr lang="en-US" altLang="zh-TW" dirty="0" smtClean="0"/>
              <a:t>:</a:t>
            </a:r>
            <a:r>
              <a:rPr lang="zh-TW" altLang="en-US" dirty="0" smtClean="0"/>
              <a:t>每年</a:t>
            </a:r>
            <a:r>
              <a:rPr lang="en-US" altLang="zh-TW" dirty="0" smtClean="0"/>
              <a:t>(</a:t>
            </a:r>
            <a:r>
              <a:rPr lang="zh-TW" altLang="en-US" dirty="0" smtClean="0"/>
              <a:t>中秋</a:t>
            </a:r>
            <a:r>
              <a:rPr lang="en-US" altLang="zh-TW" dirty="0" smtClean="0"/>
              <a:t>)</a:t>
            </a:r>
            <a:r>
              <a:rPr lang="zh-TW" altLang="en-US" dirty="0" smtClean="0"/>
              <a:t>節以後舉行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      </a:t>
            </a:r>
            <a:r>
              <a:rPr lang="en-US" altLang="zh-TW" dirty="0" smtClean="0"/>
              <a:t>2.B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      3.D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      4.</a:t>
            </a:r>
            <a:r>
              <a:rPr lang="zh-TW" altLang="en-US" dirty="0" smtClean="0"/>
              <a:t>具有生態保育的觀念，讓各種魚類可以順利繁殖、成長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10136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                            段落大意                  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第一部分</a:t>
            </a:r>
            <a:r>
              <a:rPr lang="en-US" altLang="zh-TW" dirty="0" smtClean="0"/>
              <a:t>(1-4)</a:t>
            </a:r>
            <a:r>
              <a:rPr lang="zh-TW" altLang="en-US" dirty="0" smtClean="0"/>
              <a:t>前言</a:t>
            </a:r>
            <a:r>
              <a:rPr lang="en-US" altLang="zh-TW" dirty="0" smtClean="0"/>
              <a:t>:</a:t>
            </a:r>
            <a:r>
              <a:rPr lang="zh-TW" altLang="en-US" dirty="0" smtClean="0"/>
              <a:t>說明飛魚季對東海岸阿美族人的意義</a:t>
            </a:r>
            <a:endParaRPr lang="en-US" altLang="zh-TW" dirty="0" smtClean="0"/>
          </a:p>
          <a:p>
            <a:r>
              <a:rPr lang="zh-TW" altLang="en-US" dirty="0" smtClean="0"/>
              <a:t>第二部分</a:t>
            </a:r>
            <a:r>
              <a:rPr lang="en-US" altLang="zh-TW" dirty="0" smtClean="0"/>
              <a:t>(5-9)</a:t>
            </a:r>
            <a:r>
              <a:rPr lang="zh-TW" altLang="en-US" dirty="0" smtClean="0"/>
              <a:t>觀察</a:t>
            </a:r>
            <a:r>
              <a:rPr lang="en-US" altLang="zh-TW" dirty="0" smtClean="0"/>
              <a:t>:</a:t>
            </a:r>
            <a:r>
              <a:rPr lang="zh-TW" altLang="en-US" dirty="0" smtClean="0"/>
              <a:t>描繪夜間實地觀察花蓮阿美族人捕捉飛魚的情景</a:t>
            </a:r>
            <a:endParaRPr lang="en-US" altLang="zh-TW" dirty="0" smtClean="0"/>
          </a:p>
          <a:p>
            <a:r>
              <a:rPr lang="zh-TW" altLang="en-US" dirty="0" smtClean="0"/>
              <a:t>第三部分</a:t>
            </a:r>
            <a:r>
              <a:rPr lang="en-US" altLang="zh-TW" dirty="0" smtClean="0"/>
              <a:t>(10-16)</a:t>
            </a:r>
            <a:r>
              <a:rPr lang="zh-TW" altLang="en-US" dirty="0" smtClean="0"/>
              <a:t>感觸</a:t>
            </a:r>
            <a:r>
              <a:rPr lang="en-US" altLang="zh-TW" dirty="0" smtClean="0"/>
              <a:t>:</a:t>
            </a:r>
            <a:r>
              <a:rPr lang="zh-TW" altLang="en-US" dirty="0" smtClean="0"/>
              <a:t>藉尋鯨過程中飛魚熱鬧相伴的景象，引發一連串的疑問</a:t>
            </a:r>
            <a:endParaRPr lang="en-US" altLang="zh-TW" dirty="0" smtClean="0"/>
          </a:p>
          <a:p>
            <a:r>
              <a:rPr lang="zh-TW" altLang="en-US" dirty="0" smtClean="0"/>
              <a:t>第四部分</a:t>
            </a:r>
            <a:r>
              <a:rPr lang="en-US" altLang="zh-TW" dirty="0" smtClean="0"/>
              <a:t>(17)</a:t>
            </a:r>
            <a:r>
              <a:rPr lang="zh-TW" altLang="en-US" dirty="0" smtClean="0"/>
              <a:t>回應前文</a:t>
            </a:r>
            <a:r>
              <a:rPr lang="en-US" altLang="zh-TW" dirty="0" smtClean="0"/>
              <a:t>:</a:t>
            </a:r>
            <a:r>
              <a:rPr lang="zh-TW" altLang="en-US" dirty="0" smtClean="0"/>
              <a:t>以阿美族男人又興致高昂地前去捕捉飛魚作</a:t>
            </a:r>
            <a:r>
              <a:rPr lang="zh-TW" altLang="en-US" dirty="0"/>
              <a:t>結</a:t>
            </a:r>
          </a:p>
        </p:txBody>
      </p:sp>
    </p:spTree>
    <p:extLst>
      <p:ext uri="{BB962C8B-B14F-4D97-AF65-F5344CB8AC3E}">
        <p14:creationId xmlns:p14="http://schemas.microsoft.com/office/powerpoint/2010/main" val="265171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第一部分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第一段</a:t>
            </a:r>
            <a:r>
              <a:rPr lang="en-US" altLang="zh-TW" dirty="0" smtClean="0"/>
              <a:t>:</a:t>
            </a:r>
            <a:r>
              <a:rPr lang="zh-TW" altLang="en-US" dirty="0" smtClean="0"/>
              <a:t>譬喻修辭</a:t>
            </a:r>
            <a:r>
              <a:rPr lang="en-US" altLang="zh-TW" dirty="0" smtClean="0"/>
              <a:t>(</a:t>
            </a:r>
            <a:r>
              <a:rPr lang="zh-TW" altLang="en-US" dirty="0" smtClean="0"/>
              <a:t>將飛魚比喻成小昆蟲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第二段</a:t>
            </a:r>
            <a:r>
              <a:rPr lang="en-US" altLang="zh-TW" dirty="0" smtClean="0"/>
              <a:t>:</a:t>
            </a:r>
            <a:r>
              <a:rPr lang="zh-TW" altLang="en-US" dirty="0" smtClean="0"/>
              <a:t>說明蘭嶼及東海岸同受黑潮溫暖洋流之賜，因此捕捉飛魚也是阿美族的重要活動</a:t>
            </a:r>
            <a:endParaRPr lang="en-US" altLang="zh-TW" dirty="0" smtClean="0"/>
          </a:p>
          <a:p>
            <a:r>
              <a:rPr lang="zh-TW" altLang="en-US" dirty="0" smtClean="0"/>
              <a:t>第三段</a:t>
            </a:r>
            <a:r>
              <a:rPr lang="en-US" altLang="zh-TW" dirty="0" smtClean="0"/>
              <a:t>:1.</a:t>
            </a:r>
            <a:r>
              <a:rPr lang="zh-TW" altLang="en-US" dirty="0" smtClean="0"/>
              <a:t>飛魚捕捉時間</a:t>
            </a:r>
            <a:r>
              <a:rPr lang="en-US" altLang="zh-TW" dirty="0" smtClean="0"/>
              <a:t>:</a:t>
            </a:r>
            <a:r>
              <a:rPr lang="zh-TW" altLang="en-US" dirty="0" smtClean="0"/>
              <a:t>晚上</a:t>
            </a:r>
            <a:r>
              <a:rPr lang="en-US" altLang="zh-TW" dirty="0" smtClean="0"/>
              <a:t>(</a:t>
            </a:r>
            <a:r>
              <a:rPr lang="zh-TW" altLang="en-US" dirty="0" smtClean="0"/>
              <a:t>趨光性</a:t>
            </a:r>
            <a:r>
              <a:rPr lang="en-US" altLang="zh-TW" dirty="0" smtClean="0"/>
              <a:t>)</a:t>
            </a:r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          </a:t>
            </a:r>
            <a:r>
              <a:rPr lang="en-US" altLang="zh-TW" dirty="0" smtClean="0"/>
              <a:t>2.</a:t>
            </a:r>
            <a:r>
              <a:rPr lang="zh-TW" altLang="en-US" dirty="0" smtClean="0"/>
              <a:t>捕捉飛魚是阿美族男人期待、榮耀的活動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          </a:t>
            </a:r>
            <a:r>
              <a:rPr lang="en-US" altLang="zh-TW" dirty="0" smtClean="0"/>
              <a:t>3.</a:t>
            </a:r>
            <a:r>
              <a:rPr lang="zh-TW" altLang="en-US" dirty="0" smtClean="0"/>
              <a:t>傳統漁撈雖式微，但若捕捉飛魚豐收，就如同豐年祭豐收一樣光榮</a:t>
            </a:r>
            <a:endParaRPr lang="en-US" altLang="zh-TW" dirty="0" smtClean="0"/>
          </a:p>
          <a:p>
            <a:r>
              <a:rPr lang="zh-TW" altLang="en-US" dirty="0" smtClean="0"/>
              <a:t>第四段</a:t>
            </a:r>
            <a:r>
              <a:rPr lang="en-US" altLang="zh-TW" dirty="0" smtClean="0"/>
              <a:t>:</a:t>
            </a:r>
            <a:r>
              <a:rPr lang="zh-TW" altLang="en-US" dirty="0" smtClean="0"/>
              <a:t>飛魚沒有太大的經濟價值，但對阿美族男人卻是無價的勛章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95595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第二部分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第五段</a:t>
            </a:r>
            <a:r>
              <a:rPr lang="en-US" altLang="zh-TW" dirty="0" smtClean="0"/>
              <a:t>:</a:t>
            </a:r>
            <a:r>
              <a:rPr lang="zh-TW" altLang="en-US" dirty="0" smtClean="0"/>
              <a:t>視覺摹寫，譬喻修辭</a:t>
            </a:r>
            <a:r>
              <a:rPr lang="en-US" altLang="zh-TW" dirty="0" smtClean="0"/>
              <a:t>(</a:t>
            </a:r>
            <a:r>
              <a:rPr lang="zh-TW" altLang="en-US" dirty="0" smtClean="0"/>
              <a:t>將漁火譬喻成閃燦星辰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第六段</a:t>
            </a:r>
            <a:r>
              <a:rPr lang="en-US" altLang="zh-TW" dirty="0" smtClean="0"/>
              <a:t>:1.</a:t>
            </a:r>
            <a:r>
              <a:rPr lang="zh-TW" altLang="en-US" dirty="0" smtClean="0"/>
              <a:t>呼應前文，阿美族男人對捕飛魚相當重視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 smtClean="0"/>
              <a:t>                 </a:t>
            </a:r>
            <a:r>
              <a:rPr lang="en-US" altLang="zh-TW" dirty="0" smtClean="0"/>
              <a:t>2.</a:t>
            </a:r>
            <a:r>
              <a:rPr lang="zh-TW" altLang="en-US" dirty="0" smtClean="0"/>
              <a:t>譬喻修辭</a:t>
            </a:r>
            <a:r>
              <a:rPr lang="en-US" altLang="zh-TW" dirty="0" smtClean="0"/>
              <a:t>(</a:t>
            </a:r>
            <a:r>
              <a:rPr lang="zh-TW" altLang="en-US" dirty="0" smtClean="0"/>
              <a:t>將捕飛魚的盛況譬喻成夜市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第七段</a:t>
            </a:r>
            <a:r>
              <a:rPr lang="en-US" altLang="zh-TW" dirty="0" smtClean="0"/>
              <a:t>:1.</a:t>
            </a:r>
            <a:r>
              <a:rPr lang="zh-TW" altLang="en-US" dirty="0" smtClean="0"/>
              <a:t>再次映證飛魚的趨光性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          </a:t>
            </a:r>
            <a:r>
              <a:rPr lang="en-US" altLang="zh-TW" dirty="0" smtClean="0"/>
              <a:t>2.</a:t>
            </a:r>
            <a:r>
              <a:rPr lang="zh-TW" altLang="en-US" dirty="0" smtClean="0"/>
              <a:t>譬喻修辭</a:t>
            </a:r>
            <a:r>
              <a:rPr lang="en-US" altLang="zh-TW" dirty="0" smtClean="0"/>
              <a:t>(</a:t>
            </a:r>
            <a:r>
              <a:rPr lang="zh-TW" altLang="en-US" dirty="0" smtClean="0"/>
              <a:t>將圍住水下燈的飛魚譬喻成蜻蜓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第八段</a:t>
            </a:r>
            <a:r>
              <a:rPr lang="en-US" altLang="zh-TW" dirty="0" smtClean="0"/>
              <a:t>:1.</a:t>
            </a:r>
            <a:r>
              <a:rPr lang="zh-TW" altLang="en-US" dirty="0" smtClean="0"/>
              <a:t>視覺摹寫，描述飛魚強烈的趨光性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             </a:t>
            </a:r>
            <a:r>
              <a:rPr lang="en-US" altLang="zh-TW" dirty="0" smtClean="0"/>
              <a:t>2.</a:t>
            </a:r>
            <a:r>
              <a:rPr lang="zh-TW" altLang="en-US" dirty="0" smtClean="0"/>
              <a:t>譬喻修辭</a:t>
            </a:r>
            <a:r>
              <a:rPr lang="en-US" altLang="zh-TW" dirty="0" smtClean="0"/>
              <a:t>(</a:t>
            </a:r>
            <a:r>
              <a:rPr lang="zh-TW" altLang="en-US" dirty="0" smtClean="0"/>
              <a:t>將吸飽燈光的飛魚到處衝撞的聲音譬喻成子彈聲</a:t>
            </a:r>
            <a:r>
              <a:rPr lang="en-US" altLang="zh-TW" dirty="0" smtClean="0"/>
              <a:t>)</a:t>
            </a:r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          </a:t>
            </a:r>
            <a:r>
              <a:rPr lang="en-US" altLang="zh-TW" dirty="0" smtClean="0"/>
              <a:t>3.</a:t>
            </a:r>
            <a:r>
              <a:rPr lang="zh-TW" altLang="en-US" dirty="0"/>
              <a:t>譬喻</a:t>
            </a:r>
            <a:r>
              <a:rPr lang="zh-TW" altLang="en-US" dirty="0" smtClean="0"/>
              <a:t>修辭</a:t>
            </a:r>
            <a:r>
              <a:rPr lang="en-US" altLang="zh-TW" dirty="0" smtClean="0"/>
              <a:t>(</a:t>
            </a:r>
            <a:r>
              <a:rPr lang="zh-TW" altLang="en-US" dirty="0" smtClean="0"/>
              <a:t>將燈光譬喻成飛魚的亢奮藥引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第九段</a:t>
            </a:r>
            <a:r>
              <a:rPr lang="en-US" altLang="zh-TW" dirty="0" smtClean="0"/>
              <a:t>:</a:t>
            </a:r>
            <a:r>
              <a:rPr lang="zh-TW" altLang="en-US" dirty="0" smtClean="0"/>
              <a:t>寫飛魚與作者較親近的接觸，和前段亢奮的形象相比，顯得平靜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25955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第三部分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第十段</a:t>
            </a:r>
            <a:r>
              <a:rPr lang="en-US" altLang="zh-TW" dirty="0" smtClean="0"/>
              <a:t>:</a:t>
            </a:r>
            <a:r>
              <a:rPr lang="zh-TW" altLang="en-US" dirty="0" smtClean="0"/>
              <a:t>譬喻修辭</a:t>
            </a:r>
            <a:r>
              <a:rPr lang="en-US" altLang="zh-TW" dirty="0" smtClean="0"/>
              <a:t>(</a:t>
            </a:r>
            <a:r>
              <a:rPr lang="zh-TW" altLang="en-US" dirty="0" smtClean="0"/>
              <a:t>將船尖破浪比喻成耕犁海洋、將魚被船驚起比喻成驚飛蚱蜢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第十一段</a:t>
            </a:r>
            <a:r>
              <a:rPr lang="en-US" altLang="zh-TW" dirty="0" smtClean="0"/>
              <a:t>:1.</a:t>
            </a:r>
            <a:r>
              <a:rPr lang="zh-TW" altLang="en-US" dirty="0" smtClean="0"/>
              <a:t>譬喻修辭</a:t>
            </a:r>
            <a:r>
              <a:rPr lang="en-US" altLang="zh-TW" dirty="0" smtClean="0"/>
              <a:t>(</a:t>
            </a:r>
            <a:r>
              <a:rPr lang="zh-TW" altLang="en-US" dirty="0" smtClean="0"/>
              <a:t>將飛下尾鰭比喻成電動搖槳</a:t>
            </a:r>
            <a:r>
              <a:rPr lang="en-US" altLang="zh-TW" dirty="0" smtClean="0"/>
              <a:t>)</a:t>
            </a:r>
          </a:p>
          <a:p>
            <a:pPr marL="0" indent="0">
              <a:buNone/>
            </a:pPr>
            <a:r>
              <a:rPr lang="zh-TW" altLang="en-US" dirty="0" smtClean="0"/>
              <a:t>                     </a:t>
            </a:r>
            <a:r>
              <a:rPr lang="en-US" altLang="zh-TW" dirty="0" smtClean="0"/>
              <a:t>2.</a:t>
            </a:r>
            <a:r>
              <a:rPr lang="zh-TW" altLang="en-US" dirty="0" smtClean="0"/>
              <a:t>聽覺、視覺摹寫</a:t>
            </a:r>
            <a:endParaRPr lang="en-US" altLang="zh-TW" dirty="0" smtClean="0"/>
          </a:p>
          <a:p>
            <a:r>
              <a:rPr lang="zh-TW" altLang="en-US" dirty="0" smtClean="0"/>
              <a:t>第十二段</a:t>
            </a:r>
            <a:r>
              <a:rPr lang="en-US" altLang="zh-TW" dirty="0" smtClean="0"/>
              <a:t>:</a:t>
            </a:r>
            <a:r>
              <a:rPr lang="zh-TW" altLang="en-US" dirty="0" smtClean="0"/>
              <a:t>飛現鯨魚蹤跡</a:t>
            </a:r>
            <a:endParaRPr lang="en-US" altLang="zh-TW" dirty="0" smtClean="0"/>
          </a:p>
          <a:p>
            <a:r>
              <a:rPr lang="zh-TW" altLang="en-US" dirty="0" smtClean="0"/>
              <a:t>第十三段</a:t>
            </a:r>
            <a:r>
              <a:rPr lang="en-US" altLang="zh-TW" dirty="0" smtClean="0"/>
              <a:t>:1.</a:t>
            </a:r>
            <a:r>
              <a:rPr lang="zh-TW" altLang="en-US" dirty="0" smtClean="0"/>
              <a:t>譬喻修辭</a:t>
            </a:r>
            <a:r>
              <a:rPr lang="en-US" altLang="zh-TW" dirty="0" smtClean="0"/>
              <a:t>(</a:t>
            </a:r>
            <a:r>
              <a:rPr lang="zh-TW" altLang="en-US" dirty="0" smtClean="0"/>
              <a:t>將飛魚被船頭掘起的翅翼比喻成彩蝶的翅翼</a:t>
            </a:r>
            <a:r>
              <a:rPr lang="en-US" altLang="zh-TW" dirty="0" smtClean="0"/>
              <a:t>)</a:t>
            </a:r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              </a:t>
            </a:r>
            <a:r>
              <a:rPr lang="en-US" altLang="zh-TW" dirty="0" smtClean="0"/>
              <a:t>2.</a:t>
            </a:r>
            <a:r>
              <a:rPr lang="zh-TW" altLang="en-US" dirty="0"/>
              <a:t>譬喻</a:t>
            </a:r>
            <a:r>
              <a:rPr lang="zh-TW" altLang="en-US" dirty="0" smtClean="0"/>
              <a:t>修辭</a:t>
            </a:r>
            <a:r>
              <a:rPr lang="en-US" altLang="zh-TW" dirty="0" smtClean="0"/>
              <a:t>(</a:t>
            </a:r>
            <a:r>
              <a:rPr lang="zh-TW" altLang="en-US" dirty="0" smtClean="0"/>
              <a:t>將小飛魚比喻成蚊蚋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第十四段</a:t>
            </a:r>
            <a:r>
              <a:rPr lang="en-US" altLang="zh-TW" dirty="0" smtClean="0"/>
              <a:t>:</a:t>
            </a:r>
            <a:r>
              <a:rPr lang="zh-TW" altLang="en-US" dirty="0" smtClean="0"/>
              <a:t>設問修辭</a:t>
            </a:r>
            <a:r>
              <a:rPr lang="en-US" altLang="zh-TW" dirty="0" smtClean="0"/>
              <a:t>(</a:t>
            </a:r>
            <a:r>
              <a:rPr lang="zh-TW" altLang="en-US" dirty="0" smtClean="0"/>
              <a:t>疑問，對飛魚的疑問也是對自己的疑問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第十五段</a:t>
            </a:r>
            <a:r>
              <a:rPr lang="en-US" altLang="zh-TW" dirty="0" smtClean="0"/>
              <a:t>:</a:t>
            </a:r>
            <a:r>
              <a:rPr lang="zh-TW" altLang="en-US" dirty="0" smtClean="0"/>
              <a:t>設問修辭</a:t>
            </a:r>
            <a:r>
              <a:rPr lang="en-US" altLang="zh-TW" dirty="0" smtClean="0"/>
              <a:t>(</a:t>
            </a:r>
            <a:r>
              <a:rPr lang="zh-TW" altLang="en-US" dirty="0" smtClean="0"/>
              <a:t>作者當時由討海人的身分轉換為尋鯨人，在尋鯨的過程，不一定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              </a:t>
            </a:r>
            <a:r>
              <a:rPr lang="zh-TW" altLang="en-US" dirty="0" smtClean="0"/>
              <a:t>順遂，往往充滿等待與徬徨，最後的問句隱含了作者對自身抉擇的反思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第十六段</a:t>
            </a:r>
            <a:r>
              <a:rPr lang="en-US" altLang="zh-TW" dirty="0" smtClean="0"/>
              <a:t>:</a:t>
            </a:r>
            <a:r>
              <a:rPr lang="zh-TW" altLang="en-US" dirty="0" smtClean="0"/>
              <a:t>回到現實的情境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11182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第四部分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第十七段</a:t>
            </a:r>
            <a:r>
              <a:rPr lang="en-US" altLang="zh-TW" dirty="0" smtClean="0"/>
              <a:t>:</a:t>
            </a:r>
            <a:r>
              <a:rPr lang="zh-TW" altLang="en-US" dirty="0" smtClean="0"/>
              <a:t>由「瘋狂」二字，可看出阿美男人追逐飛魚的熱忱，似乎也隱約反應了作者對海洋探索的熱情與信念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433314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課文賞析補充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918206"/>
              </p:ext>
            </p:extLst>
          </p:nvPr>
        </p:nvGraphicFramePr>
        <p:xfrm>
          <a:off x="2589213" y="2133600"/>
          <a:ext cx="8915400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7700">
                  <a:extLst>
                    <a:ext uri="{9D8B030D-6E8A-4147-A177-3AD203B41FA5}">
                      <a16:colId xmlns:a16="http://schemas.microsoft.com/office/drawing/2014/main" val="531003118"/>
                    </a:ext>
                  </a:extLst>
                </a:gridCol>
                <a:gridCol w="4457700">
                  <a:extLst>
                    <a:ext uri="{9D8B030D-6E8A-4147-A177-3AD203B41FA5}">
                      <a16:colId xmlns:a16="http://schemas.microsoft.com/office/drawing/2014/main" val="16920228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對飛魚的疑惑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隱含對自己的質疑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821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落水後如何相聚？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自己選擇出海進行鯨豚生態調查，回航後該如何與陸地上的家人、朋友相處？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9189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飛起的感受是什麼？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離開陸地而成為討海人，這是一種辛勞的工作？還是一種如釋重負的心境解脫？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521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飛起的過程失去什麼？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自己在船上雖見到許多美景和魚群，但選擇討海人的工作是否錯過或失去什麼？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1992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飛翔的目的是什麼？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自己選擇下海遨遊的目的是什麼？是選擇自己所愛，還是逃避岸上的世事紛擾？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15409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1591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讀後檢測站答案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1.A</a:t>
            </a:r>
          </a:p>
          <a:p>
            <a:pPr marL="0" indent="0">
              <a:buNone/>
            </a:pPr>
            <a:r>
              <a:rPr lang="en-US" altLang="zh-TW" dirty="0" smtClean="0"/>
              <a:t>2.D</a:t>
            </a:r>
          </a:p>
          <a:p>
            <a:pPr marL="0" indent="0">
              <a:buNone/>
            </a:pPr>
            <a:r>
              <a:rPr lang="en-US" altLang="zh-TW" dirty="0" smtClean="0"/>
              <a:t>3.ACD</a:t>
            </a:r>
          </a:p>
          <a:p>
            <a:pPr marL="0" indent="0">
              <a:buNone/>
            </a:pPr>
            <a:r>
              <a:rPr lang="en-US" altLang="zh-TW" dirty="0" smtClean="0"/>
              <a:t>4.B</a:t>
            </a:r>
          </a:p>
          <a:p>
            <a:pPr marL="0" indent="0">
              <a:buNone/>
            </a:pPr>
            <a:r>
              <a:rPr lang="en-US" altLang="zh-TW" dirty="0" smtClean="0"/>
              <a:t>5.D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72631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問題討論一答</a:t>
            </a:r>
            <a:r>
              <a:rPr lang="zh-TW" altLang="en-US" dirty="0"/>
              <a:t>案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吸飽了燈光，牠們便渾身是勁，瘋狂神經質地衝撞起來。</a:t>
            </a:r>
            <a:endParaRPr lang="en-US" altLang="zh-TW" dirty="0" smtClean="0"/>
          </a:p>
          <a:p>
            <a:r>
              <a:rPr lang="en-US" altLang="zh-TW" dirty="0" smtClean="0"/>
              <a:t>2.</a:t>
            </a:r>
            <a:r>
              <a:rPr lang="zh-TW" altLang="en-US" dirty="0" smtClean="0"/>
              <a:t>舷牆上乒乒砰砰一陣機關槍掃射的中彈聲，有的凌空飛落在甲板上顫動。</a:t>
            </a:r>
            <a:endParaRPr lang="en-US" altLang="zh-TW" dirty="0" smtClean="0"/>
          </a:p>
          <a:p>
            <a:r>
              <a:rPr lang="en-US" altLang="zh-TW" dirty="0" smtClean="0"/>
              <a:t>3.</a:t>
            </a:r>
            <a:r>
              <a:rPr lang="zh-TW" altLang="en-US" dirty="0" smtClean="0"/>
              <a:t>外圍皂飛魚又大批補進來光暉裡抖翼覓光，稍稍一陣後，又暴走散去。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21807793"/>
      </p:ext>
    </p:extLst>
  </p:cSld>
  <p:clrMapOvr>
    <a:masterClrMapping/>
  </p:clrMapOvr>
</p:sld>
</file>

<file path=ppt/theme/theme1.xml><?xml version="1.0" encoding="utf-8"?>
<a:theme xmlns:a="http://schemas.openxmlformats.org/drawingml/2006/main" name="絲縷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199</TotalTime>
  <Words>879</Words>
  <Application>Microsoft Office PowerPoint</Application>
  <PresentationFormat>寬螢幕</PresentationFormat>
  <Paragraphs>67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5" baseType="lpstr">
      <vt:lpstr>微軟正黑體</vt:lpstr>
      <vt:lpstr>Arial</vt:lpstr>
      <vt:lpstr>Century Gothic</vt:lpstr>
      <vt:lpstr>Wingdings 3</vt:lpstr>
      <vt:lpstr>絲縷</vt:lpstr>
      <vt:lpstr>5月20、21日上課重點</vt:lpstr>
      <vt:lpstr>                             段落大意                   </vt:lpstr>
      <vt:lpstr>第一部分</vt:lpstr>
      <vt:lpstr>第二部分</vt:lpstr>
      <vt:lpstr>第三部分</vt:lpstr>
      <vt:lpstr>第四部分</vt:lpstr>
      <vt:lpstr>課文賞析補充</vt:lpstr>
      <vt:lpstr>讀後檢測站答案</vt:lpstr>
      <vt:lpstr>問題討論一答案</vt:lpstr>
      <vt:lpstr>應用練習答案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5月20、21日上課重點</dc:title>
  <dc:creator>Phantosys</dc:creator>
  <cp:lastModifiedBy>Phantosys</cp:lastModifiedBy>
  <cp:revision>13</cp:revision>
  <dcterms:created xsi:type="dcterms:W3CDTF">2021-05-19T05:03:38Z</dcterms:created>
  <dcterms:modified xsi:type="dcterms:W3CDTF">2021-05-19T08:23:33Z</dcterms:modified>
</cp:coreProperties>
</file>