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7vyDoXIXxM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5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19</a:t>
            </a:r>
            <a:r>
              <a:rPr lang="zh-TW" altLang="en-US" dirty="0" smtClean="0"/>
              <a:t>日國文重點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557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生字重點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p122  </a:t>
            </a:r>
            <a:r>
              <a:rPr lang="zh-TW" altLang="en-US" dirty="0" smtClean="0">
                <a:solidFill>
                  <a:srgbClr val="FF0000"/>
                </a:solidFill>
              </a:rPr>
              <a:t>翱</a:t>
            </a:r>
            <a:r>
              <a:rPr lang="zh-TW" altLang="en-US" dirty="0" smtClean="0"/>
              <a:t>翔</a:t>
            </a:r>
            <a:r>
              <a:rPr lang="en-US" altLang="zh-TW" dirty="0" smtClean="0"/>
              <a:t>:</a:t>
            </a:r>
            <a:r>
              <a:rPr lang="zh-TW" altLang="en-US" dirty="0" smtClean="0"/>
              <a:t>回旋飛翔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               </a:t>
            </a:r>
            <a:r>
              <a:rPr lang="zh-TW" altLang="en-US" dirty="0" smtClean="0">
                <a:solidFill>
                  <a:srgbClr val="FF0000"/>
                </a:solidFill>
              </a:rPr>
              <a:t>嬌</a:t>
            </a:r>
            <a:r>
              <a:rPr lang="zh-TW" altLang="en-US" dirty="0" smtClean="0"/>
              <a:t>客</a:t>
            </a:r>
            <a:r>
              <a:rPr lang="en-US" altLang="zh-TW" dirty="0" smtClean="0"/>
              <a:t>:</a:t>
            </a:r>
            <a:r>
              <a:rPr lang="zh-TW" altLang="en-US" dirty="0" smtClean="0"/>
              <a:t>嬌貴的客人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 鯺ㄑㄧˊ魚類的游泳器官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 嗜ㄕˋ   喜愛</a:t>
            </a:r>
            <a:r>
              <a:rPr lang="en-US" altLang="zh-TW" dirty="0" smtClean="0"/>
              <a:t>:</a:t>
            </a:r>
            <a:r>
              <a:rPr lang="zh-TW" altLang="en-US" dirty="0" smtClean="0"/>
              <a:t>嗜好、性嗜酒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      耆</a:t>
            </a:r>
            <a:r>
              <a:rPr lang="zh-TW" altLang="en-US" dirty="0"/>
              <a:t>ㄑㄧ</a:t>
            </a:r>
            <a:r>
              <a:rPr lang="zh-TW" altLang="en-US" dirty="0" smtClean="0"/>
              <a:t>ˊ</a:t>
            </a:r>
            <a:r>
              <a:rPr lang="en-US" altLang="zh-TW" dirty="0" smtClean="0"/>
              <a:t>60</a:t>
            </a:r>
            <a:r>
              <a:rPr lang="zh-TW" altLang="en-US" dirty="0" smtClean="0"/>
              <a:t>歲的老人</a:t>
            </a:r>
            <a:r>
              <a:rPr lang="en-US" altLang="zh-TW" dirty="0" smtClean="0"/>
              <a:t>:</a:t>
            </a:r>
            <a:r>
              <a:rPr lang="zh-TW" altLang="en-US" dirty="0" smtClean="0"/>
              <a:t>耆老</a:t>
            </a:r>
            <a:r>
              <a:rPr lang="en-US" altLang="zh-TW" dirty="0" smtClean="0"/>
              <a:t>(</a:t>
            </a:r>
            <a:r>
              <a:rPr lang="zh-TW" altLang="en-US" dirty="0" smtClean="0"/>
              <a:t>現通指老人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                </a:t>
            </a:r>
            <a:r>
              <a:rPr lang="zh-TW" altLang="en-US" dirty="0" smtClean="0">
                <a:solidFill>
                  <a:srgbClr val="FF0000"/>
                </a:solidFill>
              </a:rPr>
              <a:t>翅翼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</a:t>
            </a:r>
            <a:r>
              <a:rPr lang="zh-TW" altLang="en-US" dirty="0" smtClean="0">
                <a:solidFill>
                  <a:srgbClr val="FF0000"/>
                </a:solidFill>
              </a:rPr>
              <a:t>滑</a:t>
            </a:r>
            <a:r>
              <a:rPr lang="zh-TW" altLang="en-US" dirty="0" smtClean="0"/>
              <a:t>翔、</a:t>
            </a:r>
            <a:r>
              <a:rPr lang="zh-TW" altLang="en-US" dirty="0" smtClean="0">
                <a:solidFill>
                  <a:srgbClr val="FF0000"/>
                </a:solidFill>
              </a:rPr>
              <a:t>划</a:t>
            </a:r>
            <a:r>
              <a:rPr lang="zh-TW" altLang="en-US" dirty="0" smtClean="0"/>
              <a:t>船</a:t>
            </a:r>
            <a:endParaRPr lang="en-US" altLang="zh-TW" dirty="0"/>
          </a:p>
          <a:p>
            <a:r>
              <a:rPr lang="en-US" altLang="zh-TW" dirty="0" smtClean="0"/>
              <a:t>P123</a:t>
            </a:r>
            <a:r>
              <a:rPr lang="zh-TW" altLang="en-US" dirty="0" smtClean="0"/>
              <a:t>  籌組</a:t>
            </a:r>
            <a:r>
              <a:rPr lang="en-US" altLang="zh-TW" dirty="0" smtClean="0"/>
              <a:t>:</a:t>
            </a:r>
            <a:r>
              <a:rPr lang="zh-TW" altLang="en-US" dirty="0" smtClean="0"/>
              <a:t>籌畫組織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牽繫ㄒㄧˋ</a:t>
            </a:r>
            <a:r>
              <a:rPr lang="en-US" altLang="zh-TW" dirty="0" smtClean="0"/>
              <a:t>:</a:t>
            </a:r>
            <a:r>
              <a:rPr lang="zh-TW" altLang="en-US" dirty="0" smtClean="0"/>
              <a:t>牽掛</a:t>
            </a:r>
            <a:endParaRPr lang="en-US" altLang="zh-TW" dirty="0" smtClean="0"/>
          </a:p>
        </p:txBody>
      </p:sp>
      <p:sp>
        <p:nvSpPr>
          <p:cNvPr id="4" name="左大括弧 3"/>
          <p:cNvSpPr/>
          <p:nvPr/>
        </p:nvSpPr>
        <p:spPr>
          <a:xfrm>
            <a:off x="3390900" y="3048000"/>
            <a:ext cx="368300" cy="9271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8904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解釋重點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1.</a:t>
            </a:r>
            <a:r>
              <a:rPr lang="zh-TW" altLang="en-US" dirty="0" smtClean="0">
                <a:solidFill>
                  <a:srgbClr val="FF0000"/>
                </a:solidFill>
              </a:rPr>
              <a:t>顫</a:t>
            </a:r>
            <a:r>
              <a:rPr lang="zh-TW" altLang="en-US" dirty="0">
                <a:solidFill>
                  <a:srgbClr val="FF0000"/>
                </a:solidFill>
              </a:rPr>
              <a:t>ㄓㄢ</a:t>
            </a:r>
            <a:r>
              <a:rPr lang="zh-TW" altLang="en-US" dirty="0" smtClean="0">
                <a:solidFill>
                  <a:srgbClr val="FF0000"/>
                </a:solidFill>
              </a:rPr>
              <a:t>ˋ</a:t>
            </a:r>
            <a:r>
              <a:rPr lang="zh-TW" altLang="en-US" dirty="0" smtClean="0"/>
              <a:t>起</a:t>
            </a:r>
            <a:r>
              <a:rPr lang="en-US" altLang="zh-TW" dirty="0" smtClean="0"/>
              <a:t>:</a:t>
            </a:r>
            <a:r>
              <a:rPr lang="zh-TW" altLang="en-US" dirty="0" smtClean="0"/>
              <a:t>不用背</a:t>
            </a:r>
            <a:r>
              <a:rPr lang="en-US" altLang="zh-TW" dirty="0" smtClean="0"/>
              <a:t>,</a:t>
            </a:r>
            <a:r>
              <a:rPr lang="zh-TW" altLang="en-US" dirty="0" smtClean="0"/>
              <a:t>「身</a:t>
            </a:r>
            <a:r>
              <a:rPr lang="zh-TW" altLang="en-US" dirty="0" smtClean="0">
                <a:solidFill>
                  <a:srgbClr val="FF0000"/>
                </a:solidFill>
              </a:rPr>
              <a:t>軀</a:t>
            </a:r>
            <a:r>
              <a:rPr lang="zh-TW" altLang="en-US" dirty="0" smtClean="0">
                <a:solidFill>
                  <a:schemeClr val="tx1"/>
                </a:solidFill>
              </a:rPr>
              <a:t>」</a:t>
            </a:r>
            <a:r>
              <a:rPr lang="zh-TW" altLang="en-US" dirty="0" smtClean="0"/>
              <a:t>、「</a:t>
            </a:r>
            <a:r>
              <a:rPr lang="zh-TW" altLang="en-US" dirty="0" smtClean="0">
                <a:solidFill>
                  <a:srgbClr val="FF0000"/>
                </a:solidFill>
              </a:rPr>
              <a:t>躍</a:t>
            </a:r>
            <a:r>
              <a:rPr lang="zh-TW" altLang="en-US" dirty="0" smtClean="0"/>
              <a:t>出」要會寫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紛紛匆ㄘㄨㄥ匆</a:t>
            </a:r>
            <a:r>
              <a:rPr lang="en-US" altLang="zh-TW" dirty="0" smtClean="0"/>
              <a:t>:</a:t>
            </a:r>
            <a:r>
              <a:rPr lang="zh-TW" altLang="en-US" dirty="0" smtClean="0"/>
              <a:t>眾多快速。      紛紛</a:t>
            </a:r>
            <a:r>
              <a:rPr lang="en-US" altLang="zh-TW" dirty="0" smtClean="0"/>
              <a:t>:</a:t>
            </a:r>
            <a:r>
              <a:rPr lang="zh-TW" altLang="en-US" dirty="0" smtClean="0"/>
              <a:t>眾多。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如火如</a:t>
            </a:r>
            <a:r>
              <a:rPr lang="zh-TW" altLang="en-US" dirty="0" smtClean="0">
                <a:solidFill>
                  <a:srgbClr val="FF0000"/>
                </a:solidFill>
              </a:rPr>
              <a:t>荼</a:t>
            </a:r>
            <a:r>
              <a:rPr lang="en-US" altLang="zh-TW" dirty="0" smtClean="0"/>
              <a:t>:</a:t>
            </a:r>
            <a:r>
              <a:rPr lang="zh-TW" altLang="en-US" dirty="0" smtClean="0"/>
              <a:t>氣勢蓬勃熱烈。      荼</a:t>
            </a:r>
            <a:r>
              <a:rPr lang="en-US" altLang="zh-TW" dirty="0" smtClean="0"/>
              <a:t>:</a:t>
            </a:r>
            <a:r>
              <a:rPr lang="zh-TW" altLang="en-US" dirty="0" smtClean="0"/>
              <a:t>白花。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參照</a:t>
            </a:r>
            <a:r>
              <a:rPr lang="en-US" altLang="zh-TW" dirty="0" smtClean="0"/>
              <a:t>125</a:t>
            </a:r>
            <a:r>
              <a:rPr lang="zh-TW" altLang="en-US" dirty="0" smtClean="0"/>
              <a:t>詞語一點通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6.</a:t>
            </a:r>
            <a:r>
              <a:rPr lang="zh-TW" altLang="en-US" dirty="0" smtClean="0"/>
              <a:t>薄暮</a:t>
            </a:r>
            <a:r>
              <a:rPr lang="en-US" altLang="zh-TW" dirty="0" smtClean="0"/>
              <a:t>:</a:t>
            </a:r>
            <a:r>
              <a:rPr lang="zh-TW" altLang="en-US" dirty="0" smtClean="0"/>
              <a:t>太陽將落時。       薄</a:t>
            </a:r>
            <a:r>
              <a:rPr lang="en-US" altLang="zh-TW" dirty="0" smtClean="0"/>
              <a:t>:</a:t>
            </a:r>
            <a:r>
              <a:rPr lang="zh-TW" altLang="en-US" dirty="0" smtClean="0"/>
              <a:t>接近。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同「日薄西山」的薄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>
                <a:solidFill>
                  <a:schemeClr val="tx1"/>
                </a:solidFill>
              </a:rPr>
              <a:t>7.</a:t>
            </a:r>
            <a:r>
              <a:rPr lang="zh-TW" altLang="en-US" dirty="0" smtClean="0">
                <a:solidFill>
                  <a:srgbClr val="FF0000"/>
                </a:solidFill>
              </a:rPr>
              <a:t>黧</a:t>
            </a:r>
            <a:r>
              <a:rPr lang="zh-TW" altLang="en-US" dirty="0" smtClean="0"/>
              <a:t>黑</a:t>
            </a:r>
            <a:r>
              <a:rPr lang="en-US" altLang="zh-TW" dirty="0" smtClean="0"/>
              <a:t>:</a:t>
            </a:r>
            <a:r>
              <a:rPr lang="zh-TW" altLang="en-US" dirty="0" smtClean="0"/>
              <a:t>黑色。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同黝黑</a:t>
            </a:r>
            <a:r>
              <a:rPr lang="en-US" altLang="zh-TW" dirty="0" smtClean="0"/>
              <a:t>)</a:t>
            </a:r>
            <a:r>
              <a:rPr lang="zh-TW" altLang="en-US" dirty="0" smtClean="0"/>
              <a:t>    黧</a:t>
            </a:r>
            <a:r>
              <a:rPr lang="en-US" altLang="zh-TW" dirty="0" smtClean="0"/>
              <a:t>:</a:t>
            </a:r>
            <a:r>
              <a:rPr lang="zh-TW" altLang="en-US" dirty="0" smtClean="0"/>
              <a:t>黃黑色。</a:t>
            </a:r>
            <a:endParaRPr lang="en-US" altLang="zh-TW" dirty="0" smtClean="0"/>
          </a:p>
          <a:p>
            <a:r>
              <a:rPr lang="en-US" altLang="zh-TW" dirty="0" smtClean="0"/>
              <a:t>8.</a:t>
            </a:r>
            <a:r>
              <a:rPr lang="zh-TW" altLang="en-US" dirty="0" smtClean="0"/>
              <a:t>粗</a:t>
            </a:r>
            <a:r>
              <a:rPr lang="zh-TW" altLang="en-US" dirty="0" smtClean="0">
                <a:solidFill>
                  <a:srgbClr val="FF0000"/>
                </a:solidFill>
              </a:rPr>
              <a:t>獷</a:t>
            </a:r>
            <a:r>
              <a:rPr lang="en-US" altLang="zh-TW" dirty="0" smtClean="0"/>
              <a:t>:</a:t>
            </a:r>
            <a:r>
              <a:rPr lang="zh-TW" altLang="en-US" dirty="0" smtClean="0"/>
              <a:t>粗野狂放。   獷</a:t>
            </a:r>
            <a:r>
              <a:rPr lang="en-US" altLang="zh-TW" dirty="0" smtClean="0"/>
              <a:t>:</a:t>
            </a:r>
            <a:r>
              <a:rPr lang="zh-TW" altLang="en-US" dirty="0" smtClean="0"/>
              <a:t>狂放</a:t>
            </a:r>
            <a:r>
              <a:rPr lang="en-US" altLang="zh-TW" dirty="0" smtClean="0"/>
              <a:t>or</a:t>
            </a:r>
            <a:r>
              <a:rPr lang="zh-TW" altLang="en-US" dirty="0" smtClean="0"/>
              <a:t>勇猛</a:t>
            </a:r>
            <a:r>
              <a:rPr lang="en-US" altLang="zh-TW" dirty="0" smtClean="0"/>
              <a:t>or</a:t>
            </a:r>
            <a:r>
              <a:rPr lang="zh-TW" altLang="en-US" dirty="0" smtClean="0"/>
              <a:t>強悍。</a:t>
            </a:r>
            <a:endParaRPr lang="en-US" altLang="zh-TW" dirty="0" smtClean="0"/>
          </a:p>
          <a:p>
            <a:r>
              <a:rPr lang="en-US" altLang="zh-TW" dirty="0" smtClean="0"/>
              <a:t>9.</a:t>
            </a:r>
            <a:r>
              <a:rPr lang="zh-TW" altLang="en-US" dirty="0" smtClean="0"/>
              <a:t>奕奕</a:t>
            </a:r>
            <a:r>
              <a:rPr lang="en-US" altLang="zh-TW" dirty="0" smtClean="0"/>
              <a:t>:</a:t>
            </a:r>
            <a:r>
              <a:rPr lang="zh-TW" altLang="en-US" dirty="0" smtClean="0"/>
              <a:t>精神</a:t>
            </a:r>
            <a:r>
              <a:rPr lang="zh-TW" altLang="en-US" dirty="0" smtClean="0">
                <a:solidFill>
                  <a:srgbClr val="FF0000"/>
                </a:solidFill>
              </a:rPr>
              <a:t>煥</a:t>
            </a:r>
            <a:r>
              <a:rPr lang="zh-TW" altLang="en-US" dirty="0" smtClean="0"/>
              <a:t>發。</a:t>
            </a:r>
            <a:endParaRPr lang="en-US" altLang="zh-TW" dirty="0" smtClean="0"/>
          </a:p>
          <a:p>
            <a:r>
              <a:rPr lang="en-US" altLang="zh-TW" dirty="0" smtClean="0"/>
              <a:t>10.</a:t>
            </a:r>
            <a:r>
              <a:rPr lang="zh-TW" altLang="en-US" dirty="0" smtClean="0"/>
              <a:t>式微</a:t>
            </a:r>
            <a:r>
              <a:rPr lang="en-US" altLang="zh-TW" dirty="0" smtClean="0"/>
              <a:t>:</a:t>
            </a:r>
            <a:r>
              <a:rPr lang="zh-TW" altLang="en-US" dirty="0" smtClean="0"/>
              <a:t>衰落</a:t>
            </a:r>
            <a:r>
              <a:rPr lang="en-US" altLang="zh-TW" dirty="0" smtClean="0"/>
              <a:t>or</a:t>
            </a:r>
            <a:r>
              <a:rPr lang="zh-TW" altLang="en-US" dirty="0" smtClean="0"/>
              <a:t>衰微。</a:t>
            </a:r>
            <a:endParaRPr lang="en-US" altLang="zh-TW" dirty="0" smtClean="0"/>
          </a:p>
          <a:p>
            <a:r>
              <a:rPr lang="en-US" altLang="zh-TW" dirty="0" smtClean="0"/>
              <a:t>12.</a:t>
            </a:r>
            <a:r>
              <a:rPr lang="zh-TW" altLang="en-US" dirty="0" smtClean="0"/>
              <a:t>無采工</a:t>
            </a:r>
            <a:r>
              <a:rPr lang="en-US" altLang="zh-TW" dirty="0" smtClean="0"/>
              <a:t>:</a:t>
            </a:r>
            <a:r>
              <a:rPr lang="zh-TW" altLang="en-US" dirty="0" smtClean="0"/>
              <a:t>白費工夫。</a:t>
            </a:r>
            <a:endParaRPr lang="en-US" altLang="zh-TW" dirty="0" smtClean="0"/>
          </a:p>
          <a:p>
            <a:r>
              <a:rPr lang="en-US" altLang="zh-TW" dirty="0" smtClean="0"/>
              <a:t>13.</a:t>
            </a:r>
            <a:r>
              <a:rPr lang="zh-TW" altLang="en-US" dirty="0" smtClean="0">
                <a:solidFill>
                  <a:srgbClr val="FF0000"/>
                </a:solidFill>
              </a:rPr>
              <a:t>漁汛</a:t>
            </a:r>
            <a:r>
              <a:rPr lang="en-US" altLang="zh-TW" dirty="0" smtClean="0"/>
              <a:t>:</a:t>
            </a:r>
            <a:r>
              <a:rPr lang="zh-TW" altLang="en-US" dirty="0" smtClean="0"/>
              <a:t>魚類大量出現適於捕撈的時期。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397369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解釋</a:t>
            </a:r>
            <a:r>
              <a:rPr lang="zh-TW" altLang="en-US" dirty="0" smtClean="0"/>
              <a:t>重點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14.</a:t>
            </a:r>
            <a:r>
              <a:rPr lang="zh-TW" altLang="en-US" dirty="0" smtClean="0"/>
              <a:t>銀光</a:t>
            </a:r>
            <a:r>
              <a:rPr lang="zh-TW" altLang="en-US" dirty="0" smtClean="0">
                <a:solidFill>
                  <a:srgbClr val="FF0000"/>
                </a:solidFill>
              </a:rPr>
              <a:t>粼</a:t>
            </a:r>
            <a:r>
              <a:rPr lang="zh-TW" altLang="en-US" dirty="0" smtClean="0"/>
              <a:t>粼</a:t>
            </a:r>
            <a:r>
              <a:rPr lang="en-US" altLang="zh-TW" dirty="0" smtClean="0"/>
              <a:t>:</a:t>
            </a:r>
            <a:r>
              <a:rPr lang="zh-TW" altLang="en-US" dirty="0" smtClean="0"/>
              <a:t>水波在月光下閃閃發亮。</a:t>
            </a:r>
            <a:r>
              <a:rPr lang="en-US" altLang="zh-TW" dirty="0" smtClean="0"/>
              <a:t>(</a:t>
            </a:r>
            <a:r>
              <a:rPr lang="en-US" altLang="zh-TW" dirty="0" smtClean="0">
                <a:hlinkClick r:id="rId2"/>
              </a:rPr>
              <a:t>https://youtu.be/7vyDoXIXxMY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15.</a:t>
            </a:r>
            <a:r>
              <a:rPr lang="zh-TW" altLang="en-US" dirty="0" smtClean="0"/>
              <a:t>閃</a:t>
            </a:r>
            <a:r>
              <a:rPr lang="zh-TW" altLang="en-US" dirty="0" smtClean="0">
                <a:solidFill>
                  <a:srgbClr val="FF0000"/>
                </a:solidFill>
              </a:rPr>
              <a:t>燦ㄘㄢˋ</a:t>
            </a:r>
            <a:r>
              <a:rPr lang="en-US" altLang="zh-TW" dirty="0" smtClean="0"/>
              <a:t>:</a:t>
            </a:r>
            <a:r>
              <a:rPr lang="zh-TW" altLang="en-US" dirty="0"/>
              <a:t>閃閃發亮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16.</a:t>
            </a:r>
            <a:r>
              <a:rPr lang="zh-TW" altLang="en-US" dirty="0" smtClean="0">
                <a:solidFill>
                  <a:srgbClr val="FF0000"/>
                </a:solidFill>
              </a:rPr>
              <a:t>舷</a:t>
            </a:r>
            <a:r>
              <a:rPr lang="en-US" altLang="zh-TW" dirty="0" smtClean="0"/>
              <a:t>:</a:t>
            </a:r>
            <a:r>
              <a:rPr lang="zh-TW" altLang="en-US" dirty="0" smtClean="0"/>
              <a:t>船的兩側邊緣。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見</a:t>
            </a:r>
            <a:r>
              <a:rPr lang="en-US" altLang="zh-TW" dirty="0" smtClean="0"/>
              <a:t>735</a:t>
            </a:r>
            <a:r>
              <a:rPr lang="zh-TW" altLang="en-US" dirty="0" smtClean="0"/>
              <a:t>的</a:t>
            </a:r>
            <a:r>
              <a:rPr lang="en-US" altLang="zh-TW" dirty="0" smtClean="0"/>
              <a:t>P53</a:t>
            </a:r>
            <a:r>
              <a:rPr lang="zh-TW" altLang="en-US" dirty="0" smtClean="0"/>
              <a:t>相似字比較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18.</a:t>
            </a:r>
            <a:r>
              <a:rPr lang="zh-TW" altLang="en-US" dirty="0" smtClean="0">
                <a:solidFill>
                  <a:srgbClr val="FF0000"/>
                </a:solidFill>
              </a:rPr>
              <a:t>懾怔</a:t>
            </a:r>
            <a:r>
              <a:rPr lang="en-US" altLang="zh-TW" dirty="0" smtClean="0"/>
              <a:t>:</a:t>
            </a:r>
            <a:r>
              <a:rPr lang="zh-TW" altLang="en-US" dirty="0" smtClean="0"/>
              <a:t>被嚇呆了。   怔</a:t>
            </a:r>
            <a:r>
              <a:rPr lang="en-US" altLang="zh-TW" dirty="0" smtClean="0"/>
              <a:t>:</a:t>
            </a:r>
            <a:r>
              <a:rPr lang="zh-TW" altLang="en-US" dirty="0" smtClean="0"/>
              <a:t>發呆</a:t>
            </a:r>
            <a:r>
              <a:rPr lang="en-US" altLang="zh-TW" dirty="0" smtClean="0"/>
              <a:t>or</a:t>
            </a:r>
            <a:r>
              <a:rPr lang="zh-TW" altLang="en-US" dirty="0" smtClean="0"/>
              <a:t>發</a:t>
            </a:r>
            <a:r>
              <a:rPr lang="zh-TW" altLang="en-US" dirty="0" smtClean="0">
                <a:solidFill>
                  <a:srgbClr val="FF0000"/>
                </a:solidFill>
              </a:rPr>
              <a:t>愣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19.</a:t>
            </a:r>
            <a:r>
              <a:rPr lang="zh-TW" altLang="en-US" dirty="0" smtClean="0"/>
              <a:t>吸</a:t>
            </a:r>
            <a:r>
              <a:rPr lang="zh-TW" altLang="en-US" dirty="0" smtClean="0">
                <a:solidFill>
                  <a:srgbClr val="FF0000"/>
                </a:solidFill>
              </a:rPr>
              <a:t>吮</a:t>
            </a:r>
            <a:r>
              <a:rPr lang="en-US" altLang="zh-TW" dirty="0" smtClean="0"/>
              <a:t>:</a:t>
            </a:r>
            <a:r>
              <a:rPr lang="zh-TW" altLang="en-US" dirty="0" smtClean="0"/>
              <a:t>用口吸取。   吮</a:t>
            </a:r>
            <a:r>
              <a:rPr lang="en-US" altLang="zh-TW" dirty="0" smtClean="0"/>
              <a:t>:</a:t>
            </a:r>
            <a:r>
              <a:rPr lang="zh-TW" altLang="en-US" dirty="0" smtClean="0"/>
              <a:t>吸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同義複詞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20.</a:t>
            </a:r>
            <a:r>
              <a:rPr lang="zh-TW" altLang="en-US" dirty="0" smtClean="0"/>
              <a:t>光</a:t>
            </a:r>
            <a:r>
              <a:rPr lang="zh-TW" altLang="en-US" dirty="0" smtClean="0">
                <a:solidFill>
                  <a:srgbClr val="FF0000"/>
                </a:solidFill>
              </a:rPr>
              <a:t>暈</a:t>
            </a:r>
            <a:r>
              <a:rPr lang="en-US" altLang="zh-TW" dirty="0" smtClean="0"/>
              <a:t>:</a:t>
            </a:r>
            <a:r>
              <a:rPr lang="zh-TW" altLang="en-US" dirty="0" smtClean="0"/>
              <a:t>發光體邊緣的模糊光環。</a:t>
            </a:r>
            <a:r>
              <a:rPr lang="en-US" altLang="zh-TW" dirty="0"/>
              <a:t> (</a:t>
            </a:r>
            <a:r>
              <a:rPr lang="zh-TW" altLang="en-US" dirty="0"/>
              <a:t>見</a:t>
            </a:r>
            <a:r>
              <a:rPr lang="en-US" altLang="zh-TW" dirty="0"/>
              <a:t>735</a:t>
            </a:r>
            <a:r>
              <a:rPr lang="zh-TW" altLang="en-US" dirty="0"/>
              <a:t>的</a:t>
            </a:r>
            <a:r>
              <a:rPr lang="en-US" altLang="zh-TW" dirty="0" smtClean="0"/>
              <a:t>P53</a:t>
            </a:r>
            <a:r>
              <a:rPr lang="zh-TW" altLang="en-US" dirty="0" smtClean="0"/>
              <a:t>字義字</a:t>
            </a:r>
            <a:r>
              <a:rPr lang="zh-TW" altLang="en-US" dirty="0"/>
              <a:t>音</a:t>
            </a:r>
            <a:r>
              <a:rPr lang="zh-TW" altLang="en-US" dirty="0" smtClean="0"/>
              <a:t>比較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21</a:t>
            </a:r>
            <a:r>
              <a:rPr lang="zh-TW" altLang="en-US" dirty="0" smtClean="0">
                <a:solidFill>
                  <a:srgbClr val="FF0000"/>
                </a:solidFill>
              </a:rPr>
              <a:t>撇</a:t>
            </a:r>
            <a:r>
              <a:rPr lang="zh-TW" altLang="en-US" dirty="0" smtClean="0"/>
              <a:t>閃</a:t>
            </a:r>
            <a:r>
              <a:rPr lang="en-US" altLang="zh-TW" dirty="0" smtClean="0"/>
              <a:t>:</a:t>
            </a:r>
            <a:r>
              <a:rPr lang="zh-TW" altLang="en-US" dirty="0" smtClean="0"/>
              <a:t>快速掠過。</a:t>
            </a:r>
            <a:endParaRPr lang="en-US" altLang="zh-TW" dirty="0" smtClean="0"/>
          </a:p>
          <a:p>
            <a:r>
              <a:rPr lang="en-US" altLang="zh-TW" dirty="0" smtClean="0"/>
              <a:t>23.</a:t>
            </a:r>
            <a:r>
              <a:rPr lang="zh-TW" altLang="en-US" dirty="0" smtClean="0">
                <a:solidFill>
                  <a:srgbClr val="FF0000"/>
                </a:solidFill>
              </a:rPr>
              <a:t>窸窣</a:t>
            </a:r>
            <a:r>
              <a:rPr lang="en-US" altLang="zh-TW" dirty="0" smtClean="0"/>
              <a:t>:</a:t>
            </a:r>
            <a:r>
              <a:rPr lang="zh-TW" altLang="en-US" dirty="0" smtClean="0"/>
              <a:t>輕微細碎聲。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狀聲詞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24.</a:t>
            </a:r>
            <a:r>
              <a:rPr lang="zh-TW" altLang="en-US" dirty="0" smtClean="0"/>
              <a:t>海翁</a:t>
            </a:r>
            <a:r>
              <a:rPr lang="en-US" altLang="zh-TW" dirty="0" smtClean="0"/>
              <a:t>:</a:t>
            </a:r>
            <a:r>
              <a:rPr lang="zh-TW" altLang="en-US" dirty="0" smtClean="0"/>
              <a:t>鯨魚。</a:t>
            </a:r>
            <a:endParaRPr lang="en-US" altLang="zh-TW" dirty="0" smtClean="0"/>
          </a:p>
          <a:p>
            <a:r>
              <a:rPr lang="en-US" altLang="zh-TW" dirty="0" smtClean="0"/>
              <a:t>25.</a:t>
            </a:r>
            <a:r>
              <a:rPr lang="zh-TW" altLang="en-US" dirty="0" smtClean="0"/>
              <a:t>蚊蚋</a:t>
            </a:r>
            <a:r>
              <a:rPr lang="en-US" altLang="zh-TW" dirty="0" smtClean="0"/>
              <a:t>:</a:t>
            </a:r>
            <a:r>
              <a:rPr lang="zh-TW" altLang="en-US" dirty="0" smtClean="0"/>
              <a:t>蚊子。   蚋</a:t>
            </a:r>
            <a:r>
              <a:rPr lang="en-US" altLang="zh-TW" dirty="0" smtClean="0"/>
              <a:t>:</a:t>
            </a:r>
            <a:r>
              <a:rPr lang="zh-TW" altLang="en-US" dirty="0" smtClean="0"/>
              <a:t>蚊子。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同義複詞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26.</a:t>
            </a:r>
            <a:r>
              <a:rPr lang="zh-TW" altLang="en-US" dirty="0" smtClean="0">
                <a:solidFill>
                  <a:srgbClr val="FF0000"/>
                </a:solidFill>
              </a:rPr>
              <a:t>憋</a:t>
            </a:r>
            <a:r>
              <a:rPr lang="en-US" altLang="zh-TW" dirty="0" smtClean="0"/>
              <a:t>:</a:t>
            </a:r>
            <a:r>
              <a:rPr lang="zh-TW" altLang="en-US" dirty="0" smtClean="0"/>
              <a:t>壓抑。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9547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今日功課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背解釋</a:t>
            </a:r>
            <a:r>
              <a:rPr lang="en-US" altLang="zh-TW" dirty="0" smtClean="0"/>
              <a:t>1-13</a:t>
            </a:r>
          </a:p>
          <a:p>
            <a:r>
              <a:rPr lang="en-US" altLang="zh-TW" smtClean="0"/>
              <a:t>2.</a:t>
            </a:r>
            <a:r>
              <a:rPr lang="zh-TW" altLang="en-US" smtClean="0"/>
              <a:t>寫</a:t>
            </a:r>
            <a:r>
              <a:rPr lang="zh-TW" altLang="en-US" dirty="0" smtClean="0"/>
              <a:t>習作</a:t>
            </a:r>
            <a:r>
              <a:rPr lang="en-US" altLang="zh-TW" dirty="0" smtClean="0"/>
              <a:t>45</a:t>
            </a:r>
            <a:r>
              <a:rPr lang="zh-TW" altLang="en-US" dirty="0"/>
              <a:t>頁</a:t>
            </a:r>
          </a:p>
        </p:txBody>
      </p:sp>
    </p:spTree>
    <p:extLst>
      <p:ext uri="{BB962C8B-B14F-4D97-AF65-F5344CB8AC3E}">
        <p14:creationId xmlns:p14="http://schemas.microsoft.com/office/powerpoint/2010/main" val="1912171976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</TotalTime>
  <Words>387</Words>
  <Application>Microsoft Office PowerPoint</Application>
  <PresentationFormat>寬螢幕</PresentationFormat>
  <Paragraphs>37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微軟正黑體</vt:lpstr>
      <vt:lpstr>Arial</vt:lpstr>
      <vt:lpstr>Century Gothic</vt:lpstr>
      <vt:lpstr>Wingdings 3</vt:lpstr>
      <vt:lpstr>絲縷</vt:lpstr>
      <vt:lpstr>5月19日國文重點</vt:lpstr>
      <vt:lpstr>生字重點</vt:lpstr>
      <vt:lpstr>解釋重點1</vt:lpstr>
      <vt:lpstr>解釋重點2</vt:lpstr>
      <vt:lpstr>今日功課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5月19日國文重點</dc:title>
  <dc:creator>Phantosys</dc:creator>
  <cp:lastModifiedBy>Phantosys</cp:lastModifiedBy>
  <cp:revision>6</cp:revision>
  <dcterms:created xsi:type="dcterms:W3CDTF">2021-05-19T04:19:26Z</dcterms:created>
  <dcterms:modified xsi:type="dcterms:W3CDTF">2021-05-19T04:54:40Z</dcterms:modified>
</cp:coreProperties>
</file>