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3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33CC"/>
    <a:srgbClr val="0099CC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CFF2F-03BD-4BD0-9644-F7A1BF50A012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X-qgzuBAy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768596"/>
            <a:ext cx="7772400" cy="1876428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成語 第</a:t>
            </a:r>
            <a:r>
              <a:rPr lang="en-US" altLang="zh-TW" sz="6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</a:t>
            </a:r>
            <a:r>
              <a:rPr lang="zh-TW" altLang="en-US" sz="6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908048"/>
            <a:ext cx="6400800" cy="1753200"/>
          </a:xfrm>
        </p:spPr>
        <p:txBody>
          <a:bodyPr/>
          <a:lstStyle/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摧枯拉朽：比喻極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容易做到</a:t>
            </a:r>
            <a:r>
              <a:rPr lang="en-US" altLang="zh-TW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，毫不費力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易如反掌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探囊取物</a:t>
            </a: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行不由</a:t>
            </a:r>
            <a:r>
              <a:rPr lang="zh-TW" altLang="en-US" b="1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徑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：比喻人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行事</a:t>
            </a:r>
            <a:r>
              <a:rPr lang="en-US" altLang="zh-TW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光明正大</a:t>
            </a:r>
            <a:r>
              <a:rPr lang="en-US" altLang="zh-TW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，心胸坦蕩磊落  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俯仰無愧</a:t>
            </a: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完璧歸趙：比喻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物歸原主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，完整無缺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倚馬可待：形容人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才思敏捷，</a:t>
            </a:r>
            <a:r>
              <a:rPr lang="en-US" altLang="zh-TW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文迅速</a:t>
            </a:r>
            <a:r>
              <a:rPr lang="en-US" altLang="zh-TW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一揮而就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P.105</a:t>
            </a:r>
            <a:r>
              <a:rPr lang="zh-TW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1D8039B0-0675-46DF-82C6-8C890A06F98D}"/>
              </a:ext>
            </a:extLst>
          </p:cNvPr>
          <p:cNvSpPr/>
          <p:nvPr/>
        </p:nvSpPr>
        <p:spPr>
          <a:xfrm>
            <a:off x="683568" y="2204864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A83249EA-C75F-4B40-95BA-6852CD5E36F2}"/>
              </a:ext>
            </a:extLst>
          </p:cNvPr>
          <p:cNvSpPr/>
          <p:nvPr/>
        </p:nvSpPr>
        <p:spPr>
          <a:xfrm>
            <a:off x="683568" y="3861048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相似     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3DDFC88-4BDF-4E84-A47E-72C3A9DF1565}"/>
              </a:ext>
            </a:extLst>
          </p:cNvPr>
          <p:cNvSpPr/>
          <p:nvPr/>
        </p:nvSpPr>
        <p:spPr>
          <a:xfrm>
            <a:off x="827584" y="5589240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B2638D22-B678-413C-A9B4-85F56E3FCE35}"/>
              </a:ext>
            </a:extLst>
          </p:cNvPr>
          <p:cNvSpPr txBox="1"/>
          <p:nvPr/>
        </p:nvSpPr>
        <p:spPr>
          <a:xfrm>
            <a:off x="2123728" y="319381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小路</a:t>
            </a:r>
            <a:r>
              <a:rPr lang="en-US" altLang="zh-TW" sz="2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506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760640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狼狽為奸：比喻壞人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互相勾結做壞事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朋比為奸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一丘之貉</a:t>
            </a: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：</a:t>
            </a:r>
            <a:r>
              <a:rPr lang="zh-TW" altLang="en-US" b="1" u="sng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而不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比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、群而不黨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子曰：「君子周而不比，小人比而不周。」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寅吃卯糧：形容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費用不足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，預先透支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入</a:t>
            </a:r>
            <a:r>
              <a:rPr lang="zh-TW" altLang="en-US" b="1" u="sng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不敷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左支右</a:t>
            </a:r>
            <a:r>
              <a:rPr lang="zh-TW" altLang="en-US" b="1" u="sng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絀</a:t>
            </a:r>
            <a:endParaRPr lang="en-US" altLang="zh-TW" b="1" u="sng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笙歌鼎沸：用以形容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樂音歌聲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並起，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非常熱鬧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/>
          <a:lstStyle/>
          <a:p>
            <a:r>
              <a:rPr lang="en-US" altLang="zh-TW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P.106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C0D7B329-7252-4329-A40D-6316779EEC53}"/>
              </a:ext>
            </a:extLst>
          </p:cNvPr>
          <p:cNvSpPr/>
          <p:nvPr/>
        </p:nvSpPr>
        <p:spPr>
          <a:xfrm>
            <a:off x="971600" y="1686818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21DF5F36-5223-44F9-971C-23F260BCBE3E}"/>
              </a:ext>
            </a:extLst>
          </p:cNvPr>
          <p:cNvSpPr/>
          <p:nvPr/>
        </p:nvSpPr>
        <p:spPr>
          <a:xfrm>
            <a:off x="971600" y="2204864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xmlns="" id="{B2638D22-B678-413C-A9B4-85F56E3FCE35}"/>
              </a:ext>
            </a:extLst>
          </p:cNvPr>
          <p:cNvSpPr txBox="1"/>
          <p:nvPr/>
        </p:nvSpPr>
        <p:spPr>
          <a:xfrm>
            <a:off x="2056872" y="2617748"/>
            <a:ext cx="1145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親和</a:t>
            </a:r>
            <a: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269D2C84-A401-42C5-843F-542F887D5286}"/>
              </a:ext>
            </a:extLst>
          </p:cNvPr>
          <p:cNvSpPr txBox="1"/>
          <p:nvPr/>
        </p:nvSpPr>
        <p:spPr>
          <a:xfrm>
            <a:off x="3426013" y="2617748"/>
            <a:ext cx="1145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勾結</a:t>
            </a:r>
            <a:r>
              <a:rPr lang="en-US" altLang="zh-TW" sz="2800" b="1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b="1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C0407DC9-5A69-4D0F-A436-CF8B0C76FEBF}"/>
              </a:ext>
            </a:extLst>
          </p:cNvPr>
          <p:cNvSpPr/>
          <p:nvPr/>
        </p:nvSpPr>
        <p:spPr>
          <a:xfrm>
            <a:off x="971600" y="4523111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9BADC130-5A48-4D9D-883B-D77338678E18}"/>
              </a:ext>
            </a:extLst>
          </p:cNvPr>
          <p:cNvSpPr txBox="1"/>
          <p:nvPr/>
        </p:nvSpPr>
        <p:spPr>
          <a:xfrm>
            <a:off x="2051939" y="4909572"/>
            <a:ext cx="2506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收入</a:t>
            </a:r>
            <a:r>
              <a:rPr lang="zh-TW" altLang="en-US" sz="28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不夠</a:t>
            </a:r>
            <a:r>
              <a:rPr lang="zh-TW" altLang="en-US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支出</a:t>
            </a:r>
            <a: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85F9A199-94A8-4E9F-9BDE-A5D15FEAB0E9}"/>
              </a:ext>
            </a:extLst>
          </p:cNvPr>
          <p:cNvSpPr txBox="1"/>
          <p:nvPr/>
        </p:nvSpPr>
        <p:spPr>
          <a:xfrm>
            <a:off x="5464188" y="4884825"/>
            <a:ext cx="119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不足</a:t>
            </a:r>
            <a: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957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2" grpId="0"/>
      <p:bldP spid="8" grpId="0"/>
      <p:bldP spid="9" grpId="0" animBg="1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824536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矯揉造作：形容人故意        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做作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夠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自然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4200"/>
              </a:spcAft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瞭</a:t>
            </a:r>
            <a:r>
              <a:rPr lang="zh-TW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指掌：形容對事物的</a:t>
            </a:r>
            <a:r>
              <a:rPr lang="zh-TW" altLang="en-US" b="1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了解非常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透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澈             </a:t>
            </a:r>
            <a:endParaRPr lang="en-US" altLang="zh-TW" b="1" u="sng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弦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歌不輟：形容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禮樂教化沒有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中斷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endParaRPr lang="en-US" altLang="zh-TW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hlinkClick r:id="rId2"/>
            </a:endParaRP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舌粲蓮花：形容人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很會說話</a:t>
            </a:r>
            <a:r>
              <a:rPr lang="zh-TW" altLang="en-US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endParaRPr lang="en-US" altLang="zh-TW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：</a:t>
            </a:r>
            <a:r>
              <a:rPr lang="zh-TW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支支吾吾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說話吞吞吐吐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、</a:t>
            </a:r>
            <a:r>
              <a:rPr lang="zh-TW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期期艾艾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口吃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俗諺：</a:t>
            </a:r>
            <a:r>
              <a:rPr lang="zh-TW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三寸不爛之舌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P.106</a:t>
            </a:r>
            <a:r>
              <a:rPr lang="zh-TW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69345A8D-ADD9-4875-857F-BC9C94808B8C}"/>
              </a:ext>
            </a:extLst>
          </p:cNvPr>
          <p:cNvSpPr/>
          <p:nvPr/>
        </p:nvSpPr>
        <p:spPr>
          <a:xfrm>
            <a:off x="4860032" y="1628800"/>
            <a:ext cx="864096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5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虛假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B59380D-703F-4A70-B7EC-4E446A1EC9CD}"/>
              </a:ext>
            </a:extLst>
          </p:cNvPr>
          <p:cNvSpPr/>
          <p:nvPr/>
        </p:nvSpPr>
        <p:spPr>
          <a:xfrm>
            <a:off x="3768387" y="3861048"/>
            <a:ext cx="1883734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教育普及</a:t>
            </a: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xmlns="" id="{2522D519-4735-44EC-9B53-912194A6B1DE}"/>
              </a:ext>
            </a:extLst>
          </p:cNvPr>
          <p:cNvSpPr/>
          <p:nvPr/>
        </p:nvSpPr>
        <p:spPr>
          <a:xfrm>
            <a:off x="1269268" y="4437112"/>
            <a:ext cx="432048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D796F0FD-DA14-46D1-8A48-3B2445DEAB02}"/>
              </a:ext>
            </a:extLst>
          </p:cNvPr>
          <p:cNvSpPr/>
          <p:nvPr/>
        </p:nvSpPr>
        <p:spPr>
          <a:xfrm>
            <a:off x="6156176" y="4509120"/>
            <a:ext cx="1440160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口才好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200C9BAB-4A00-49E1-8A54-2D16E09ED941}"/>
              </a:ext>
            </a:extLst>
          </p:cNvPr>
          <p:cNvSpPr/>
          <p:nvPr/>
        </p:nvSpPr>
        <p:spPr>
          <a:xfrm>
            <a:off x="617792" y="5157192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B2638D22-B678-413C-A9B4-85F56E3FCE35}"/>
              </a:ext>
            </a:extLst>
          </p:cNvPr>
          <p:cNvSpPr txBox="1"/>
          <p:nvPr/>
        </p:nvSpPr>
        <p:spPr>
          <a:xfrm>
            <a:off x="1043608" y="2545740"/>
            <a:ext cx="759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en-US" altLang="zh-TW" sz="2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B2638D22-B678-413C-A9B4-85F56E3FCE35}"/>
              </a:ext>
            </a:extLst>
          </p:cNvPr>
          <p:cNvSpPr txBox="1"/>
          <p:nvPr/>
        </p:nvSpPr>
        <p:spPr>
          <a:xfrm>
            <a:off x="5148064" y="2628201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u="sng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非常了解</a:t>
            </a:r>
            <a:r>
              <a:rPr lang="en-US" altLang="zh-TW" sz="3200" b="1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b="1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041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112568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揠苗助長：比喻不顧事物規律，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強求速成，反將事情弄糟</a:t>
            </a: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：</a:t>
            </a:r>
            <a:r>
              <a:rPr lang="en-US" altLang="zh-TW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欲速     不達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：</a:t>
            </a:r>
            <a:r>
              <a:rPr lang="zh-TW" altLang="en-US" b="1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循序漸進</a:t>
            </a:r>
            <a:endParaRPr lang="en-US" altLang="zh-TW" b="1" u="sng" dirty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虛與委蛇：指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假意敷衍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</a:t>
            </a:r>
            <a:r>
              <a:rPr lang="zh-TW" altLang="en-US" strike="dblStrike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酬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，而本意並非如此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：</a:t>
            </a:r>
            <a:r>
              <a:rPr lang="en-US" altLang="zh-TW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虛情假意            </a:t>
            </a:r>
            <a:r>
              <a:rPr lang="en-US" altLang="zh-TW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：</a:t>
            </a:r>
            <a:r>
              <a:rPr lang="zh-TW" altLang="en-US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坦誠相見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開誠布公</a:t>
            </a: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照本宣科：比喻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不知靈活運用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，毫無創新                                              </a:t>
            </a:r>
            <a:endParaRPr lang="en-US" altLang="zh-TW" b="1" u="sng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107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xmlns="" id="{2522D519-4735-44EC-9B53-912194A6B1DE}"/>
              </a:ext>
            </a:extLst>
          </p:cNvPr>
          <p:cNvSpPr/>
          <p:nvPr/>
        </p:nvSpPr>
        <p:spPr>
          <a:xfrm>
            <a:off x="1695084" y="3068960"/>
            <a:ext cx="86069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200C9BAB-4A00-49E1-8A54-2D16E09ED941}"/>
              </a:ext>
            </a:extLst>
          </p:cNvPr>
          <p:cNvSpPr/>
          <p:nvPr/>
        </p:nvSpPr>
        <p:spPr>
          <a:xfrm>
            <a:off x="847613" y="4869160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3A220F7F-9F52-474D-89A8-225E60D71B6B}"/>
              </a:ext>
            </a:extLst>
          </p:cNvPr>
          <p:cNvSpPr/>
          <p:nvPr/>
        </p:nvSpPr>
        <p:spPr>
          <a:xfrm>
            <a:off x="827584" y="2600908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75CA3809-3272-4E83-8A29-1CD12E743BC2}"/>
              </a:ext>
            </a:extLst>
          </p:cNvPr>
          <p:cNvSpPr/>
          <p:nvPr/>
        </p:nvSpPr>
        <p:spPr>
          <a:xfrm>
            <a:off x="3347864" y="2495824"/>
            <a:ext cx="432048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則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032C0664-DEEA-476F-81B6-72A02683D856}"/>
              </a:ext>
            </a:extLst>
          </p:cNvPr>
          <p:cNvSpPr/>
          <p:nvPr/>
        </p:nvSpPr>
        <p:spPr>
          <a:xfrm>
            <a:off x="5360684" y="2564904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75CA3809-3272-4E83-8A29-1CD12E743BC2}"/>
              </a:ext>
            </a:extLst>
          </p:cNvPr>
          <p:cNvSpPr/>
          <p:nvPr/>
        </p:nvSpPr>
        <p:spPr>
          <a:xfrm>
            <a:off x="4856628" y="3573016"/>
            <a:ext cx="1083524" cy="43204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應付</a:t>
            </a:r>
            <a:endParaRPr lang="en-US" altLang="zh-TW" sz="3200" b="1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75CA3809-3272-4E83-8A29-1CD12E743BC2}"/>
              </a:ext>
            </a:extLst>
          </p:cNvPr>
          <p:cNvSpPr/>
          <p:nvPr/>
        </p:nvSpPr>
        <p:spPr>
          <a:xfrm>
            <a:off x="4208556" y="4221088"/>
            <a:ext cx="1083524" cy="43204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應付</a:t>
            </a:r>
            <a:endParaRPr lang="en-US" altLang="zh-TW" sz="3200" b="1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3A220F7F-9F52-474D-89A8-225E60D71B6B}"/>
              </a:ext>
            </a:extLst>
          </p:cNvPr>
          <p:cNvSpPr/>
          <p:nvPr/>
        </p:nvSpPr>
        <p:spPr>
          <a:xfrm>
            <a:off x="838454" y="4221088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75CA3809-3272-4E83-8A29-1CD12E743BC2}"/>
              </a:ext>
            </a:extLst>
          </p:cNvPr>
          <p:cNvSpPr/>
          <p:nvPr/>
        </p:nvSpPr>
        <p:spPr>
          <a:xfrm>
            <a:off x="801333" y="5877272"/>
            <a:ext cx="3046593" cy="5760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照著本子念</a:t>
            </a:r>
            <a:r>
              <a:rPr lang="en-US" altLang="zh-TW" sz="32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764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11256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游刃有餘：比喻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經驗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十分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豐富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，做起事來            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熟練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順遂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：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得心應手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輕車熟路</a:t>
            </a:r>
            <a:endParaRPr lang="en-US" altLang="zh-TW" b="1" u="sng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痛定思痛：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前車可鑒</a:t>
            </a:r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痛改前非</a:t>
            </a:r>
            <a:endParaRPr lang="en-US" altLang="zh-TW" b="1" u="sng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執迷不悟</a:t>
            </a:r>
            <a:r>
              <a:rPr lang="zh-TW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怙惡不</a:t>
            </a:r>
            <a:r>
              <a:rPr lang="zh-TW" altLang="en-US" b="1" u="sng" dirty="0" smtClean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悛</a:t>
            </a:r>
            <a:r>
              <a:rPr lang="zh-TW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重蹈覆轍</a:t>
            </a:r>
            <a:endParaRPr lang="en-US" altLang="zh-TW" b="1" u="sng" dirty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P.107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B59380D-703F-4A70-B7EC-4E446A1EC9CD}"/>
              </a:ext>
            </a:extLst>
          </p:cNvPr>
          <p:cNvSpPr/>
          <p:nvPr/>
        </p:nvSpPr>
        <p:spPr>
          <a:xfrm>
            <a:off x="2815085" y="3328216"/>
            <a:ext cx="1883734" cy="5328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記取教訓</a:t>
            </a:r>
            <a:endParaRPr lang="zh-TW" altLang="en-US" sz="32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4B59380D-703F-4A70-B7EC-4E446A1EC9CD}"/>
              </a:ext>
            </a:extLst>
          </p:cNvPr>
          <p:cNvSpPr/>
          <p:nvPr/>
        </p:nvSpPr>
        <p:spPr>
          <a:xfrm>
            <a:off x="832580" y="2060848"/>
            <a:ext cx="643076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很</a:t>
            </a:r>
            <a:endParaRPr lang="zh-TW" altLang="en-US" sz="32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3A220F7F-9F52-474D-89A8-225E60D71B6B}"/>
              </a:ext>
            </a:extLst>
          </p:cNvPr>
          <p:cNvSpPr/>
          <p:nvPr/>
        </p:nvSpPr>
        <p:spPr>
          <a:xfrm>
            <a:off x="782407" y="2780928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3A220F7F-9F52-474D-89A8-225E60D71B6B}"/>
              </a:ext>
            </a:extLst>
          </p:cNvPr>
          <p:cNvSpPr/>
          <p:nvPr/>
        </p:nvSpPr>
        <p:spPr>
          <a:xfrm>
            <a:off x="755576" y="4005064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200C9BAB-4A00-49E1-8A54-2D16E09ED941}"/>
              </a:ext>
            </a:extLst>
          </p:cNvPr>
          <p:cNvSpPr/>
          <p:nvPr/>
        </p:nvSpPr>
        <p:spPr>
          <a:xfrm>
            <a:off x="787591" y="4653136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xmlns="" id="{B2638D22-B678-413C-A9B4-85F56E3FCE35}"/>
              </a:ext>
            </a:extLst>
          </p:cNvPr>
          <p:cNvSpPr txBox="1"/>
          <p:nvPr/>
        </p:nvSpPr>
        <p:spPr>
          <a:xfrm>
            <a:off x="3756952" y="5210036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有過卻不肯</a:t>
            </a:r>
            <a:r>
              <a:rPr lang="zh-TW" altLang="en-US" sz="2800" b="1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悔改</a:t>
            </a:r>
            <a:r>
              <a:rPr lang="en-US" altLang="zh-TW" sz="2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475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10" grpId="0" animBg="1"/>
      <p:bldP spid="11" grpId="0" animBg="1"/>
      <p:bldP spid="12" grpId="0" animBg="1"/>
      <p:bldP spid="14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7457" y="260648"/>
            <a:ext cx="8229600" cy="1143000"/>
          </a:xfrm>
        </p:spPr>
        <p:txBody>
          <a:bodyPr/>
          <a:lstStyle/>
          <a:p>
            <a:r>
              <a:rPr lang="en-US" altLang="zh-TW" sz="5400" dirty="0">
                <a:solidFill>
                  <a:schemeClr val="tx1"/>
                </a:solidFill>
              </a:rPr>
              <a:t>P.102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/>
          </a:bodyPr>
          <a:lstStyle/>
          <a:p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群龍無首：比喻眾人匯聚，</a:t>
            </a:r>
            <a:r>
              <a:rPr lang="en-US" altLang="zh-TW" sz="3400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沒有首領</a:t>
            </a:r>
            <a:r>
              <a:rPr lang="en-US" altLang="zh-TW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難以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endParaRPr lang="en-US" altLang="zh-TW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咄咄逼人：形容</a:t>
            </a:r>
            <a:r>
              <a:rPr lang="en-US" altLang="zh-TW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氣勢洶洶</a:t>
            </a:r>
            <a:r>
              <a:rPr lang="en-US" altLang="zh-TW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盛氣凌人</a:t>
            </a:r>
            <a:r>
              <a:rPr lang="en-US" altLang="zh-TW" sz="34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的樣子。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人微言輕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：因為</a:t>
            </a:r>
            <a:r>
              <a:rPr lang="zh-TW" altLang="en-US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地位低微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，就連</a:t>
            </a:r>
            <a:r>
              <a:rPr lang="zh-TW" altLang="en-US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</a:t>
            </a:r>
            <a:r>
              <a:rPr lang="zh-TW" altLang="en-US" sz="34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的話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</a:t>
            </a:r>
            <a:r>
              <a:rPr lang="zh-TW" altLang="en-US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不受重視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多用於自謙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之詞</a:t>
            </a:r>
            <a:endParaRPr lang="en-US" altLang="zh-TW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鋃鐺入獄：</a:t>
            </a:r>
            <a:r>
              <a:rPr lang="zh-TW" altLang="en-US" sz="3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被捕坐牢</a:t>
            </a:r>
            <a:endParaRPr lang="en-US" altLang="zh-TW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A5E8593C-600A-4F5F-9C90-8F0A5F0E325B}"/>
              </a:ext>
            </a:extLst>
          </p:cNvPr>
          <p:cNvSpPr/>
          <p:nvPr/>
        </p:nvSpPr>
        <p:spPr>
          <a:xfrm>
            <a:off x="3203848" y="3356992"/>
            <a:ext cx="1800200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使人驚懼</a:t>
            </a:r>
          </a:p>
        </p:txBody>
      </p:sp>
    </p:spTree>
    <p:extLst>
      <p:ext uri="{BB962C8B-B14F-4D97-AF65-F5344CB8AC3E}">
        <p14:creationId xmlns:p14="http://schemas.microsoft.com/office/powerpoint/2010/main" val="2774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547B960-8E81-46AE-A2DA-E65A9E3F4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24400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蓬生麻中：比喻</a:t>
            </a:r>
            <a:r>
              <a:rPr lang="zh-TW" altLang="en-US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環境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對人有很大</a:t>
            </a:r>
            <a:r>
              <a:rPr lang="zh-TW" altLang="en-US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的影響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蓬生麻中，不扶而直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相似：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近朱者赤</a:t>
            </a: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grpSp>
        <p:nvGrpSpPr>
          <p:cNvPr id="21" name="群組 20">
            <a:extLst>
              <a:ext uri="{FF2B5EF4-FFF2-40B4-BE49-F238E27FC236}">
                <a16:creationId xmlns="" xmlns:a16="http://schemas.microsoft.com/office/drawing/2014/main" id="{52AE0390-5372-4029-A66D-F8548584DF49}"/>
              </a:ext>
            </a:extLst>
          </p:cNvPr>
          <p:cNvGrpSpPr/>
          <p:nvPr/>
        </p:nvGrpSpPr>
        <p:grpSpPr>
          <a:xfrm>
            <a:off x="403177" y="3361844"/>
            <a:ext cx="4104642" cy="3307516"/>
            <a:chOff x="403177" y="3289836"/>
            <a:chExt cx="4104642" cy="3307516"/>
          </a:xfrm>
        </p:grpSpPr>
        <p:pic>
          <p:nvPicPr>
            <p:cNvPr id="9" name="圖片 8">
              <a:extLst>
                <a:ext uri="{FF2B5EF4-FFF2-40B4-BE49-F238E27FC236}">
                  <a16:creationId xmlns="" xmlns:a16="http://schemas.microsoft.com/office/drawing/2014/main" id="{A0F4FCFB-64D7-4570-AB6F-B68DA10AC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177" y="3289836"/>
              <a:ext cx="4104642" cy="2731452"/>
            </a:xfrm>
            <a:prstGeom prst="rect">
              <a:avLst/>
            </a:prstGeom>
          </p:spPr>
        </p:pic>
        <p:sp>
          <p:nvSpPr>
            <p:cNvPr id="12" name="矩形 11">
              <a:extLst>
                <a:ext uri="{FF2B5EF4-FFF2-40B4-BE49-F238E27FC236}">
                  <a16:creationId xmlns="" xmlns:a16="http://schemas.microsoft.com/office/drawing/2014/main" id="{A477475A-5115-43CA-903C-9DE75A9EF480}"/>
                </a:ext>
              </a:extLst>
            </p:cNvPr>
            <p:cNvSpPr/>
            <p:nvPr/>
          </p:nvSpPr>
          <p:spPr>
            <a:xfrm>
              <a:off x="1771422" y="6147122"/>
              <a:ext cx="1432426" cy="45023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0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蓬草</a:t>
              </a:r>
            </a:p>
          </p:txBody>
        </p:sp>
      </p:grpSp>
      <p:sp>
        <p:nvSpPr>
          <p:cNvPr id="14" name="標題 1">
            <a:extLst>
              <a:ext uri="{FF2B5EF4-FFF2-40B4-BE49-F238E27FC236}">
                <a16:creationId xmlns="" xmlns:a16="http://schemas.microsoft.com/office/drawing/2014/main" id="{27576608-E914-4BCD-B78A-1A79459A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sz="5400" dirty="0">
                <a:solidFill>
                  <a:schemeClr val="tx1"/>
                </a:solidFill>
              </a:rPr>
              <a:t>P.102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2E30A682-4533-444A-BF0E-EDADE7356C76}"/>
              </a:ext>
            </a:extLst>
          </p:cNvPr>
          <p:cNvSpPr/>
          <p:nvPr/>
        </p:nvSpPr>
        <p:spPr>
          <a:xfrm>
            <a:off x="755576" y="2613636"/>
            <a:ext cx="1083524" cy="504056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grpSp>
        <p:nvGrpSpPr>
          <p:cNvPr id="20" name="群組 19">
            <a:extLst>
              <a:ext uri="{FF2B5EF4-FFF2-40B4-BE49-F238E27FC236}">
                <a16:creationId xmlns="" xmlns:a16="http://schemas.microsoft.com/office/drawing/2014/main" id="{42E40985-2DAF-4A83-AAB0-6F363CC4117F}"/>
              </a:ext>
            </a:extLst>
          </p:cNvPr>
          <p:cNvGrpSpPr/>
          <p:nvPr/>
        </p:nvGrpSpPr>
        <p:grpSpPr>
          <a:xfrm>
            <a:off x="4806195" y="2950914"/>
            <a:ext cx="4064000" cy="3718446"/>
            <a:chOff x="4806195" y="2825080"/>
            <a:chExt cx="4064000" cy="3718446"/>
          </a:xfrm>
        </p:grpSpPr>
        <p:sp>
          <p:nvSpPr>
            <p:cNvPr id="13" name="矩形 12">
              <a:extLst>
                <a:ext uri="{FF2B5EF4-FFF2-40B4-BE49-F238E27FC236}">
                  <a16:creationId xmlns="" xmlns:a16="http://schemas.microsoft.com/office/drawing/2014/main" id="{982886B8-D4AB-4BBF-95B3-611F15AB4E92}"/>
                </a:ext>
              </a:extLst>
            </p:cNvPr>
            <p:cNvSpPr/>
            <p:nvPr/>
          </p:nvSpPr>
          <p:spPr>
            <a:xfrm>
              <a:off x="6228184" y="6093296"/>
              <a:ext cx="1432426" cy="45023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0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麻</a:t>
              </a:r>
            </a:p>
          </p:txBody>
        </p:sp>
        <p:pic>
          <p:nvPicPr>
            <p:cNvPr id="19" name="圖片 18">
              <a:extLst>
                <a:ext uri="{FF2B5EF4-FFF2-40B4-BE49-F238E27FC236}">
                  <a16:creationId xmlns="" xmlns:a16="http://schemas.microsoft.com/office/drawing/2014/main" id="{5A975985-1F9D-4168-8551-C8D04B379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6195" y="2825080"/>
              <a:ext cx="4064000" cy="31242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28976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先聲奪人：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先造成一種聲勢以壓倒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破壞敵方士氣。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先發制人</a:t>
            </a: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強弩之末：比喻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原來強大的力量已耗盡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，不能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再起作用。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繞梁三日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餘音繞梁，三日不絕於耳</a:t>
            </a:r>
            <a:r>
              <a:rPr lang="en-US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="" xmlns:a16="http://schemas.microsoft.com/office/drawing/2014/main" id="{30FDE373-DA08-42DC-94B3-84F4FC2F4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sz="5400" dirty="0">
                <a:solidFill>
                  <a:schemeClr val="tx1"/>
                </a:solidFill>
              </a:rPr>
              <a:t>P.102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0EAC21DD-EAB5-4B07-AE11-CABAD1948E7C}"/>
              </a:ext>
            </a:extLst>
          </p:cNvPr>
          <p:cNvSpPr/>
          <p:nvPr/>
        </p:nvSpPr>
        <p:spPr>
          <a:xfrm>
            <a:off x="971600" y="2492896"/>
            <a:ext cx="1083524" cy="504056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7" name="橢圓 6">
            <a:extLst>
              <a:ext uri="{FF2B5EF4-FFF2-40B4-BE49-F238E27FC236}">
                <a16:creationId xmlns="" xmlns:a16="http://schemas.microsoft.com/office/drawing/2014/main" id="{30AAC91E-0C0C-439D-A2D0-12A2C4BB8AEA}"/>
              </a:ext>
            </a:extLst>
          </p:cNvPr>
          <p:cNvSpPr/>
          <p:nvPr/>
        </p:nvSpPr>
        <p:spPr>
          <a:xfrm>
            <a:off x="1259632" y="2996952"/>
            <a:ext cx="432048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" name="群組 10">
            <a:extLst>
              <a:ext uri="{FF2B5EF4-FFF2-40B4-BE49-F238E27FC236}">
                <a16:creationId xmlns="" xmlns:a16="http://schemas.microsoft.com/office/drawing/2014/main" id="{AE4F0FDE-23FB-47B1-858F-1381BEAEAC55}"/>
              </a:ext>
            </a:extLst>
          </p:cNvPr>
          <p:cNvGrpSpPr/>
          <p:nvPr/>
        </p:nvGrpSpPr>
        <p:grpSpPr>
          <a:xfrm>
            <a:off x="5580112" y="3861048"/>
            <a:ext cx="3216578" cy="2830248"/>
            <a:chOff x="5652120" y="3911120"/>
            <a:chExt cx="3216578" cy="2830248"/>
          </a:xfrm>
        </p:grpSpPr>
        <p:pic>
          <p:nvPicPr>
            <p:cNvPr id="9" name="圖片 8">
              <a:extLst>
                <a:ext uri="{FF2B5EF4-FFF2-40B4-BE49-F238E27FC236}">
                  <a16:creationId xmlns="" xmlns:a16="http://schemas.microsoft.com/office/drawing/2014/main" id="{D6039281-E3D9-4D1F-AC89-E3871F68D91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3" t="18718" r="4191" b="21325"/>
            <a:stretch/>
          </p:blipFill>
          <p:spPr>
            <a:xfrm>
              <a:off x="5652120" y="3911120"/>
              <a:ext cx="3216578" cy="2398200"/>
            </a:xfrm>
            <a:prstGeom prst="rect">
              <a:avLst/>
            </a:prstGeom>
          </p:spPr>
        </p:pic>
        <p:sp>
          <p:nvSpPr>
            <p:cNvPr id="10" name="矩形 9">
              <a:extLst>
                <a:ext uri="{FF2B5EF4-FFF2-40B4-BE49-F238E27FC236}">
                  <a16:creationId xmlns="" xmlns:a16="http://schemas.microsoft.com/office/drawing/2014/main" id="{11DDF087-B86A-4C10-A748-7FF2CDFC8A70}"/>
                </a:ext>
              </a:extLst>
            </p:cNvPr>
            <p:cNvSpPr/>
            <p:nvPr/>
          </p:nvSpPr>
          <p:spPr>
            <a:xfrm>
              <a:off x="6516216" y="6261130"/>
              <a:ext cx="1656184" cy="480238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戰國弩</a:t>
              </a:r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C0966D81-D879-45A0-9FEF-5CFBDA254EB9}"/>
              </a:ext>
            </a:extLst>
          </p:cNvPr>
          <p:cNvSpPr/>
          <p:nvPr/>
        </p:nvSpPr>
        <p:spPr>
          <a:xfrm>
            <a:off x="2795582" y="4653136"/>
            <a:ext cx="2712522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音樂</a:t>
            </a:r>
            <a:r>
              <a:rPr lang="zh-TW" altLang="en-US" sz="32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美妙動聽</a:t>
            </a:r>
            <a:endParaRPr lang="zh-TW" altLang="en-US" sz="3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814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薰風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習習：形容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和風吹拂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使人精神愉快。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薰，溫暖的。薰風，夏風</a:t>
            </a:r>
            <a:r>
              <a:rPr lang="en-US" altLang="zh-TW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覆水難收：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1.(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離異的夫妻很難再復合</a:t>
            </a:r>
            <a:r>
              <a:rPr lang="en-US" altLang="zh-TW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亦比喻 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2.(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一切已成定局</a:t>
            </a:r>
            <a:r>
              <a:rPr lang="en-US" altLang="zh-TW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木已成舟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b="1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破鏡重圓</a:t>
            </a:r>
            <a:endParaRPr lang="en-US" altLang="zh-TW" b="1" u="sng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1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一籌莫展：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比喻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毫無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辦法</a:t>
            </a:r>
            <a:endParaRPr lang="en-US" altLang="zh-TW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六馬仰秣：形容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音樂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優美動聽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標題 1">
            <a:extLst>
              <a:ext uri="{FF2B5EF4-FFF2-40B4-BE49-F238E27FC236}">
                <a16:creationId xmlns="" xmlns:a16="http://schemas.microsoft.com/office/drawing/2014/main" id="{7D574812-37C5-40DC-A40A-0868FEEF7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</a:rPr>
              <a:t>P.103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C0966D81-D879-45A0-9FEF-5CFBDA254EB9}"/>
              </a:ext>
            </a:extLst>
          </p:cNvPr>
          <p:cNvSpPr/>
          <p:nvPr/>
        </p:nvSpPr>
        <p:spPr>
          <a:xfrm>
            <a:off x="5364088" y="3356992"/>
            <a:ext cx="2520280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，很難再改變</a:t>
            </a: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969D328A-0E24-4B05-83E2-B937E82F04A4}"/>
              </a:ext>
            </a:extLst>
          </p:cNvPr>
          <p:cNvSpPr/>
          <p:nvPr/>
        </p:nvSpPr>
        <p:spPr>
          <a:xfrm>
            <a:off x="827584" y="3933056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6E954BE7-6E17-4FD1-A2C2-0A596D6F21CF}"/>
              </a:ext>
            </a:extLst>
          </p:cNvPr>
          <p:cNvSpPr/>
          <p:nvPr/>
        </p:nvSpPr>
        <p:spPr>
          <a:xfrm>
            <a:off x="4355976" y="3933056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相反</a:t>
            </a:r>
          </a:p>
        </p:txBody>
      </p:sp>
      <p:sp>
        <p:nvSpPr>
          <p:cNvPr id="9" name="橢圓 8">
            <a:extLst>
              <a:ext uri="{FF2B5EF4-FFF2-40B4-BE49-F238E27FC236}">
                <a16:creationId xmlns="" xmlns:a16="http://schemas.microsoft.com/office/drawing/2014/main" id="{30AAC91E-0C0C-439D-A2D0-12A2C4BB8AEA}"/>
              </a:ext>
            </a:extLst>
          </p:cNvPr>
          <p:cNvSpPr/>
          <p:nvPr/>
        </p:nvSpPr>
        <p:spPr>
          <a:xfrm>
            <a:off x="2123728" y="1556792"/>
            <a:ext cx="432048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21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</a:rPr>
              <a:t>P.104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25780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分道揚鑣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比喻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志向不同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走各的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路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各奔東西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志同道合</a:t>
            </a:r>
            <a:endParaRPr lang="en-US" altLang="zh-TW" b="1" u="sng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俗諺：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你走你的</a:t>
            </a:r>
            <a:r>
              <a:rPr lang="zh-TW" alt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陽關道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，我過我的獨木橋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子虛烏有：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虛構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不真實的人物和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事情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：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憑空臆造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目光如炬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現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多用以比喻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2.(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見識深遠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b="1" u="sng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高瞻遠矚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目光炯炯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000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目光如豆</a:t>
            </a:r>
            <a:endParaRPr lang="en-US" altLang="zh-TW" sz="3000" b="1" u="sng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目光短淺，見識狹窄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AutoShape 2" descr="黃粱一夢：黃粱到底有多黃？一夢到底有多長？ - 每日頭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969D328A-0E24-4B05-83E2-B937E82F04A4}"/>
              </a:ext>
            </a:extLst>
          </p:cNvPr>
          <p:cNvSpPr/>
          <p:nvPr/>
        </p:nvSpPr>
        <p:spPr>
          <a:xfrm>
            <a:off x="1904300" y="1988840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9" name="矩形 8">
            <a:extLst>
              <a:ext uri="{FF2B5EF4-FFF2-40B4-BE49-F238E27FC236}">
                <a16:creationId xmlns="" xmlns:a16="http://schemas.microsoft.com/office/drawing/2014/main" id="{6E954BE7-6E17-4FD1-A2C2-0A596D6F21CF}"/>
              </a:ext>
            </a:extLst>
          </p:cNvPr>
          <p:cNvSpPr/>
          <p:nvPr/>
        </p:nvSpPr>
        <p:spPr>
          <a:xfrm>
            <a:off x="5353469" y="1988840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969D328A-0E24-4B05-83E2-B937E82F04A4}"/>
              </a:ext>
            </a:extLst>
          </p:cNvPr>
          <p:cNvSpPr/>
          <p:nvPr/>
        </p:nvSpPr>
        <p:spPr>
          <a:xfrm>
            <a:off x="1112212" y="3717032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C0966D81-D879-45A0-9FEF-5CFBDA254EB9}"/>
              </a:ext>
            </a:extLst>
          </p:cNvPr>
          <p:cNvSpPr/>
          <p:nvPr/>
        </p:nvSpPr>
        <p:spPr>
          <a:xfrm>
            <a:off x="2833189" y="4293096"/>
            <a:ext cx="2520280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1.(</a:t>
            </a:r>
            <a:r>
              <a:rPr lang="zh-TW" altLang="en-US" sz="32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目光有神</a:t>
            </a:r>
            <a:r>
              <a:rPr lang="en-US" altLang="zh-TW" sz="32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="" xmlns:a16="http://schemas.microsoft.com/office/drawing/2014/main" id="{969D328A-0E24-4B05-83E2-B937E82F04A4}"/>
              </a:ext>
            </a:extLst>
          </p:cNvPr>
          <p:cNvSpPr/>
          <p:nvPr/>
        </p:nvSpPr>
        <p:spPr>
          <a:xfrm>
            <a:off x="680164" y="5517232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6E954BE7-6E17-4FD1-A2C2-0A596D6F21CF}"/>
              </a:ext>
            </a:extLst>
          </p:cNvPr>
          <p:cNvSpPr/>
          <p:nvPr/>
        </p:nvSpPr>
        <p:spPr>
          <a:xfrm>
            <a:off x="5792732" y="5517232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537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</a:rPr>
              <a:t>P.104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刎頸之交：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可以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同生      死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共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患難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的朋友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</a:t>
            </a:r>
            <a:r>
              <a:rPr lang="en-US" altLang="zh-TW" sz="3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患難之交</a:t>
            </a:r>
            <a:r>
              <a:rPr lang="zh-TW" alt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生死之交</a:t>
            </a:r>
            <a:r>
              <a:rPr lang="zh-TW" altLang="en-US" sz="3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3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000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一面之交</a:t>
            </a:r>
            <a:endParaRPr lang="en-US" altLang="zh-TW" sz="3000" b="1" u="sng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俗諺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死忠兼換帖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八拜之交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結拜兄弟或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姊妹</a:t>
            </a:r>
            <a:endParaRPr lang="en-US" altLang="zh-TW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: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金蘭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交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正襟危坐：整理好衣襟，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端正地坐著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。形容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嚴肅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拘束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樣子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：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不苟言笑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正言厲色</a:t>
            </a:r>
            <a:endParaRPr lang="en-US" altLang="zh-TW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="" xmlns:a16="http://schemas.microsoft.com/office/drawing/2014/main" id="{C0966D81-D879-45A0-9FEF-5CFBDA254EB9}"/>
              </a:ext>
            </a:extLst>
          </p:cNvPr>
          <p:cNvSpPr/>
          <p:nvPr/>
        </p:nvSpPr>
        <p:spPr>
          <a:xfrm>
            <a:off x="4572000" y="1628800"/>
            <a:ext cx="514675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969D328A-0E24-4B05-83E2-B937E82F04A4}"/>
              </a:ext>
            </a:extLst>
          </p:cNvPr>
          <p:cNvSpPr/>
          <p:nvPr/>
        </p:nvSpPr>
        <p:spPr>
          <a:xfrm>
            <a:off x="683568" y="2276872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6E954BE7-6E17-4FD1-A2C2-0A596D6F21CF}"/>
              </a:ext>
            </a:extLst>
          </p:cNvPr>
          <p:cNvSpPr/>
          <p:nvPr/>
        </p:nvSpPr>
        <p:spPr>
          <a:xfrm>
            <a:off x="5796136" y="2276872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969D328A-0E24-4B05-83E2-B937E82F04A4}"/>
              </a:ext>
            </a:extLst>
          </p:cNvPr>
          <p:cNvSpPr/>
          <p:nvPr/>
        </p:nvSpPr>
        <p:spPr>
          <a:xfrm>
            <a:off x="831410" y="4005064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969D328A-0E24-4B05-83E2-B937E82F04A4}"/>
              </a:ext>
            </a:extLst>
          </p:cNvPr>
          <p:cNvSpPr/>
          <p:nvPr/>
        </p:nvSpPr>
        <p:spPr>
          <a:xfrm>
            <a:off x="835968" y="5733256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</p:spTree>
    <p:extLst>
      <p:ext uri="{BB962C8B-B14F-4D97-AF65-F5344CB8AC3E}">
        <p14:creationId xmlns:p14="http://schemas.microsoft.com/office/powerpoint/2010/main" val="350288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28936"/>
            <a:ext cx="8229600" cy="472440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巧舌如簧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形容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虛假</a:t>
            </a:r>
            <a:r>
              <a:rPr lang="zh-TW" altLang="en-US" strike="dblStrike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巧飾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言辭</a:t>
            </a:r>
            <a:endParaRPr lang="en-US" altLang="zh-TW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：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花言巧語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胸有成竹：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比喻做一件事之前，</a:t>
            </a:r>
            <a:r>
              <a:rPr lang="zh-TW" alt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心中已有</a:t>
            </a:r>
            <a:r>
              <a:rPr lang="zh-TW" alt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周詳的</a:t>
            </a:r>
            <a:r>
              <a:rPr lang="zh-TW" alt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計畫與安排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，故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顯得</a:t>
            </a:r>
            <a:r>
              <a:rPr lang="en-US" altLang="zh-TW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很有把握</a:t>
            </a:r>
            <a:r>
              <a:rPr lang="en-US" altLang="zh-TW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3000" b="1" u="sng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老生常談：比喻平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常聽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慣了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的話</a:t>
            </a:r>
            <a:r>
              <a:rPr lang="en-US" altLang="zh-TW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毫無新意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可言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:</a:t>
            </a:r>
            <a:r>
              <a:rPr lang="zh-TW" alt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陳腔濫調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000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自出機杼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3000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別出心裁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P.105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C0966D81-D879-45A0-9FEF-5CFBDA254EB9}"/>
              </a:ext>
            </a:extLst>
          </p:cNvPr>
          <p:cNvSpPr/>
          <p:nvPr/>
        </p:nvSpPr>
        <p:spPr>
          <a:xfrm>
            <a:off x="4427984" y="1340768"/>
            <a:ext cx="1152128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動聽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969D328A-0E24-4B05-83E2-B937E82F04A4}"/>
              </a:ext>
            </a:extLst>
          </p:cNvPr>
          <p:cNvSpPr/>
          <p:nvPr/>
        </p:nvSpPr>
        <p:spPr>
          <a:xfrm>
            <a:off x="971600" y="2420888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969D328A-0E24-4B05-83E2-B937E82F04A4}"/>
              </a:ext>
            </a:extLst>
          </p:cNvPr>
          <p:cNvSpPr/>
          <p:nvPr/>
        </p:nvSpPr>
        <p:spPr>
          <a:xfrm>
            <a:off x="683568" y="5157192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6E954BE7-6E17-4FD1-A2C2-0A596D6F21CF}"/>
              </a:ext>
            </a:extLst>
          </p:cNvPr>
          <p:cNvSpPr/>
          <p:nvPr/>
        </p:nvSpPr>
        <p:spPr>
          <a:xfrm>
            <a:off x="3848516" y="5157192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136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伯仲之間：比喻彼此的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能力不相上下</a:t>
            </a:r>
            <a:endParaRPr lang="en-US" altLang="zh-TW" b="1" u="sng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平分秋色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不分軒輊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b="1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相去</a:t>
            </a:r>
            <a:r>
              <a:rPr lang="zh-TW" altLang="en-US" b="1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甚遠</a:t>
            </a:r>
            <a:r>
              <a:rPr lang="zh-TW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天壤之別</a:t>
            </a:r>
            <a:endParaRPr lang="en-US" altLang="zh-TW" b="1" u="sng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洛陽紙貴：稱譽</a:t>
            </a:r>
            <a:r>
              <a:rPr lang="en-US" altLang="zh-TW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著作風行一時</a:t>
            </a:r>
            <a:r>
              <a:rPr lang="en-US" altLang="zh-TW" b="1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，流傳很廣</a:t>
            </a:r>
            <a:endParaRPr lang="en-US" altLang="zh-TW" u="sng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膾炙人口</a:t>
            </a: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兵馬倥傯：指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戰禍不斷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or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：</a:t>
            </a:r>
            <a:r>
              <a:rPr lang="zh-TW" altLang="en-US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戰禍頻仍  </a:t>
            </a:r>
            <a:endParaRPr lang="en-US" altLang="zh-TW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：</a:t>
            </a:r>
            <a:r>
              <a:rPr lang="zh-TW" altLang="en-US" b="1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太平盛世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河清海</a:t>
            </a:r>
            <a:r>
              <a:rPr lang="zh-TW" altLang="en-US" b="1" u="sng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晏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P.105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C65547E5-70CF-494F-B256-6D93E04E93D6}"/>
              </a:ext>
            </a:extLst>
          </p:cNvPr>
          <p:cNvSpPr/>
          <p:nvPr/>
        </p:nvSpPr>
        <p:spPr>
          <a:xfrm>
            <a:off x="752172" y="1988840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BACAC0C4-2E91-490D-A9B6-F8301DC4BB59}"/>
              </a:ext>
            </a:extLst>
          </p:cNvPr>
          <p:cNvSpPr/>
          <p:nvPr/>
        </p:nvSpPr>
        <p:spPr>
          <a:xfrm>
            <a:off x="752172" y="2636912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27058ECB-CC8B-45AC-9B62-BA72B1C3DB21}"/>
              </a:ext>
            </a:extLst>
          </p:cNvPr>
          <p:cNvSpPr/>
          <p:nvPr/>
        </p:nvSpPr>
        <p:spPr>
          <a:xfrm>
            <a:off x="755576" y="3933056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xmlns="" id="{E0F4A1EB-6EB1-445A-A7B9-42276AED517C}"/>
              </a:ext>
            </a:extLst>
          </p:cNvPr>
          <p:cNvSpPr/>
          <p:nvPr/>
        </p:nvSpPr>
        <p:spPr>
          <a:xfrm>
            <a:off x="1695084" y="4437112"/>
            <a:ext cx="932700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C8B95BE3-E15F-4530-B8AF-496509F91361}"/>
              </a:ext>
            </a:extLst>
          </p:cNvPr>
          <p:cNvSpPr/>
          <p:nvPr/>
        </p:nvSpPr>
        <p:spPr>
          <a:xfrm>
            <a:off x="5418666" y="4437112"/>
            <a:ext cx="2105662" cy="5760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兵荒馬亂</a:t>
            </a:r>
            <a:r>
              <a:rPr lang="en-US" altLang="zh-TW" sz="3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CBEB5170-1C2B-4DCE-B250-BBB2219BA689}"/>
              </a:ext>
            </a:extLst>
          </p:cNvPr>
          <p:cNvSpPr/>
          <p:nvPr/>
        </p:nvSpPr>
        <p:spPr>
          <a:xfrm>
            <a:off x="827584" y="5229200"/>
            <a:ext cx="1083524" cy="4320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相似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A7AF4372-980F-4977-9ED6-0D6233BA5651}"/>
              </a:ext>
            </a:extLst>
          </p:cNvPr>
          <p:cNvSpPr/>
          <p:nvPr/>
        </p:nvSpPr>
        <p:spPr>
          <a:xfrm>
            <a:off x="803802" y="5877272"/>
            <a:ext cx="1083524" cy="43204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相反 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B2638D22-B678-413C-A9B4-85F56E3FCE35}"/>
              </a:ext>
            </a:extLst>
          </p:cNvPr>
          <p:cNvSpPr txBox="1"/>
          <p:nvPr/>
        </p:nvSpPr>
        <p:spPr>
          <a:xfrm>
            <a:off x="5220072" y="6237312"/>
            <a:ext cx="1175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平靜</a:t>
            </a:r>
            <a:r>
              <a:rPr lang="en-US" altLang="zh-TW" sz="2800" b="1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417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1221</TotalTime>
  <Words>846</Words>
  <Application>Microsoft Office PowerPoint</Application>
  <PresentationFormat>如螢幕大小 (4:3)</PresentationFormat>
  <Paragraphs>161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行雲流水</vt:lpstr>
      <vt:lpstr>成語 第13回</vt:lpstr>
      <vt:lpstr>P.102</vt:lpstr>
      <vt:lpstr>P.102</vt:lpstr>
      <vt:lpstr>P.102</vt:lpstr>
      <vt:lpstr>P.103</vt:lpstr>
      <vt:lpstr>P.104</vt:lpstr>
      <vt:lpstr>P.104</vt:lpstr>
      <vt:lpstr>P.105</vt:lpstr>
      <vt:lpstr>P.105</vt:lpstr>
      <vt:lpstr>P.105、106</vt:lpstr>
      <vt:lpstr>P.106</vt:lpstr>
      <vt:lpstr>P.106、107</vt:lpstr>
      <vt:lpstr>P. 107</vt:lpstr>
      <vt:lpstr>P.107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成語 第12回</dc:title>
  <dc:creator>mojay</dc:creator>
  <cp:lastModifiedBy>mojay</cp:lastModifiedBy>
  <cp:revision>108</cp:revision>
  <dcterms:created xsi:type="dcterms:W3CDTF">2021-05-19T17:13:55Z</dcterms:created>
  <dcterms:modified xsi:type="dcterms:W3CDTF">2021-09-28T14:56:46Z</dcterms:modified>
</cp:coreProperties>
</file>