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99CC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CFF2F-03BD-4BD0-9644-F7A1BF50A012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AC4B-16AD-4FB1-86FB-85C39A0F380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X-qgzuBAy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7ELf9fRf7c" TargetMode="External"/><Relationship Id="rId2" Type="http://schemas.openxmlformats.org/officeDocument/2006/relationships/hyperlink" Target="https://www.youtube.com/watch?v=qHTiGbjYZ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768596"/>
            <a:ext cx="7772400" cy="1876428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成語 第</a:t>
            </a:r>
            <a:r>
              <a:rPr lang="en-US" altLang="zh-TW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回</a:t>
            </a:r>
            <a:endParaRPr lang="zh-TW" altLang="en-US" sz="60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908048"/>
            <a:ext cx="6400800" cy="1753200"/>
          </a:xfrm>
        </p:spPr>
        <p:txBody>
          <a:bodyPr/>
          <a:lstStyle/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760640"/>
          </a:xfrm>
        </p:spPr>
        <p:txBody>
          <a:bodyPr>
            <a:normAutofit fontScale="92500"/>
          </a:bodyPr>
          <a:lstStyle/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胼手胝足：極為勞苦</a:t>
            </a:r>
            <a:r>
              <a:rPr lang="en-US" altLang="zh-TW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辛苦</a:t>
            </a:r>
            <a:r>
              <a:rPr lang="en-US" altLang="zh-TW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相似詞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lang="zh-TW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篳路藍縷：</a:t>
            </a:r>
            <a:r>
              <a: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比喻創造事業的</a:t>
            </a:r>
            <a:r>
              <a:rPr lang="zh-TW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艱苦</a:t>
            </a:r>
            <a:endParaRPr lang="en-US" altLang="zh-TW" sz="2800" dirty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駕柴車、穿破衣，以開創山林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敬業樂群：敬守職業，愛好結交朋友</a:t>
            </a:r>
            <a:endParaRPr lang="en-US" altLang="zh-TW" sz="35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   n    v   n     ( </a:t>
            </a: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樂，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音ㄧㄠˋ</a:t>
            </a: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，喜好，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 )</a:t>
            </a:r>
          </a:p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義憤填膺：為正義而激起的憤慨，充塞心胸</a:t>
            </a:r>
            <a:endParaRPr lang="en-US" altLang="zh-TW" sz="35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</a:t>
            </a:r>
            <a:r>
              <a:rPr lang="en-US" altLang="zh-TW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膺：胸、內心，</a:t>
            </a:r>
            <a:r>
              <a:rPr lang="en-US" altLang="zh-TW" sz="28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 )</a:t>
            </a:r>
          </a:p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肆無忌憚：</a:t>
            </a:r>
            <a:r>
              <a:rPr lang="zh-TW" altLang="en-US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任意胡作非為，</a:t>
            </a:r>
            <a:r>
              <a:rPr lang="en-US" altLang="zh-TW" sz="35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毫無顧忌</a:t>
            </a:r>
            <a:r>
              <a:rPr lang="en-US" altLang="zh-TW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5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</a:t>
            </a:r>
            <a:r>
              <a:rPr lang="en-US" altLang="zh-TW" sz="35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任意妄為</a:t>
            </a:r>
            <a:r>
              <a:rPr lang="en-US" altLang="zh-TW" sz="35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道貌岸然：外表莊重嚴肅，</a:t>
            </a:r>
            <a:r>
              <a:rPr lang="zh-TW" altLang="en-US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今</a:t>
            </a:r>
            <a:r>
              <a:rPr lang="en-US" altLang="zh-TW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常</a:t>
            </a:r>
            <a:r>
              <a:rPr lang="en-US" altLang="zh-TW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用以譏諷人故作嚴肅，表裡不一</a:t>
            </a:r>
            <a:endParaRPr lang="en-US" altLang="zh-TW" sz="3500" u="sng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/>
          <a:lstStyle/>
          <a:p>
            <a:r>
              <a:rPr lang="en-US" altLang="zh-TW" sz="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P.98</a:t>
            </a:r>
            <a:r>
              <a:rPr lang="zh-TW" altLang="en-US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P.99</a:t>
            </a:r>
            <a:endParaRPr lang="zh-TW" altLang="en-US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瑕不掩瑜：一小部分的缺點無法掩蓋整體的優點  </a:t>
            </a:r>
            <a:r>
              <a:rPr lang="en-US" altLang="zh-TW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瑕：瑕疵、缺點。瑜：玉的光彩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睥睨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一切：驕傲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睚眥必報：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心胸狹窄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像瞪眼看人這樣極小的怨恨，也一定要報復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zh-TW" altLang="en-US" sz="2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相似詞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斤斤計較、</a:t>
            </a:r>
            <a:r>
              <a:rPr lang="zh-TW" altLang="en-US" sz="26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有仇必報</a:t>
            </a:r>
            <a:endParaRPr lang="en-US" altLang="zh-TW" sz="2600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當頭棒喝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：使人覺悟的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勸戒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影片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秒處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老氣橫秋：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.(</a:t>
            </a:r>
            <a:r>
              <a:rPr lang="zh-TW" altLang="en-US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老練自負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，自命不凡</a:t>
            </a:r>
            <a:endParaRPr lang="en-US" altLang="zh-TW" u="sng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.(</a:t>
            </a:r>
            <a:r>
              <a:rPr lang="zh-TW" altLang="en-US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沒有朝氣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，消沉的樣子</a:t>
            </a:r>
            <a:endParaRPr lang="en-US" altLang="zh-TW" u="sng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P.99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5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7457" y="260648"/>
            <a:ext cx="8229600" cy="1143000"/>
          </a:xfrm>
        </p:spPr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P.94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買櫝還珠：捨本逐末，取捨不當</a:t>
            </a:r>
            <a:r>
              <a:rPr lang="en-US" altLang="zh-TW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失當</a:t>
            </a:r>
            <a:r>
              <a:rPr lang="en-US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虛應故事：</a:t>
            </a:r>
            <a:r>
              <a:rPr lang="zh-TW" altLang="en-US" sz="35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按照慣例</a:t>
            </a:r>
            <a:r>
              <a:rPr lang="en-US" altLang="zh-TW" sz="35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敷衍</a:t>
            </a:r>
            <a:r>
              <a:rPr lang="en-US" altLang="zh-TW" sz="35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虛懷若谷：非常謙虛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樂不可支：快樂到極點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陽開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泰：新年賀詞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好問則欲</a:t>
            </a:r>
            <a:r>
              <a:rPr lang="zh-TW" altLang="en-US" sz="35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多多向別人請教，</a:t>
            </a:r>
            <a:endParaRPr lang="en-US" altLang="zh-TW" sz="3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學識就會越來越淵博</a:t>
            </a:r>
            <a:r>
              <a:rPr lang="en-US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豐富</a:t>
            </a:r>
            <a:r>
              <a:rPr lang="en-US" altLang="zh-TW" sz="3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85" y="2852936"/>
            <a:ext cx="30480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804248" y="444127"/>
            <a:ext cx="1800200" cy="10195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 smtClean="0">
                <a:latin typeface="+mn-ea"/>
              </a:rPr>
              <a:t>_____</a:t>
            </a:r>
            <a:r>
              <a:rPr lang="zh-TW" altLang="en-US" b="1" dirty="0" smtClean="0">
                <a:latin typeface="+mn-ea"/>
              </a:rPr>
              <a:t>  陽爻</a:t>
            </a:r>
            <a:endParaRPr lang="en-US" altLang="zh-TW" b="1" dirty="0">
              <a:latin typeface="+mn-ea"/>
            </a:endParaRPr>
          </a:p>
          <a:p>
            <a:pPr algn="ctr"/>
            <a:r>
              <a:rPr lang="en-US" altLang="zh-TW" b="1" dirty="0" smtClean="0">
                <a:latin typeface="+mn-ea"/>
              </a:rPr>
              <a:t>__</a:t>
            </a:r>
            <a:r>
              <a:rPr lang="zh-TW" altLang="en-US" b="1" dirty="0" smtClean="0">
                <a:latin typeface="+mn-ea"/>
              </a:rPr>
              <a:t>  </a:t>
            </a:r>
            <a:r>
              <a:rPr lang="en-US" altLang="zh-TW" b="1" dirty="0" smtClean="0">
                <a:latin typeface="+mn-ea"/>
              </a:rPr>
              <a:t>__</a:t>
            </a:r>
            <a:r>
              <a:rPr lang="zh-TW" altLang="en-US" b="1" dirty="0" smtClean="0">
                <a:latin typeface="+mn-ea"/>
              </a:rPr>
              <a:t> 陰爻</a:t>
            </a:r>
            <a:endParaRPr lang="en-US" altLang="zh-TW" b="1" dirty="0" smtClean="0">
              <a:latin typeface="+mn-ea"/>
            </a:endParaRPr>
          </a:p>
          <a:p>
            <a:pPr algn="ctr"/>
            <a:endParaRPr lang="en-US" altLang="zh-TW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4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P.95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</a:t>
            </a:r>
            <a:r>
              <a:rPr lang="zh-TW" altLang="en-US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出：收入少，支出多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收入</a:t>
            </a:r>
            <a:r>
              <a:rPr lang="zh-TW" altLang="en-US" sz="2400" u="sng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不夠</a:t>
            </a:r>
            <a:r>
              <a:rPr lang="zh-TW" altLang="en-US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支出</a:t>
            </a:r>
            <a:r>
              <a:rPr lang="en-US" altLang="zh-TW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曝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十寒：</a:t>
            </a:r>
            <a:r>
              <a:rPr lang="zh-TW" altLang="en-US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做事</a:t>
            </a:r>
            <a:r>
              <a:rPr lang="en-US" altLang="zh-TW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無恆心</a:t>
            </a:r>
            <a:r>
              <a:rPr lang="en-US" altLang="zh-TW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犬馬之勞：甘願為別人奔走效力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急流勇退：在順利的時候，及時隱退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註：明哲保身：明智有遠見的人，善於保護自己，</a:t>
            </a:r>
            <a:endParaRPr lang="en-US" altLang="zh-TW" sz="2400" dirty="0" smtClean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en-US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不參與可能給自己帶來危險的事。</a:t>
            </a:r>
            <a:r>
              <a:rPr lang="en-US" altLang="zh-TW" sz="2400" dirty="0" smtClean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◎例子：</a:t>
            </a:r>
            <a:r>
              <a:rPr lang="zh-TW" altLang="en-US" sz="2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范蠡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ㄌ一ˇ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陶朱公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V.S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文種</a:t>
            </a:r>
            <a:endParaRPr lang="en-US" altLang="zh-TW" sz="28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「</a:t>
            </a:r>
            <a:r>
              <a:rPr lang="zh-TW" altLang="en-US" sz="2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飛鳥盡，良弓藏；狡兔死，走狗烹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。」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814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P.95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瞻前顧後：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1.(</a:t>
            </a:r>
            <a:r>
              <a:rPr lang="zh-TW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考慮周到</a:t>
            </a:r>
            <a:r>
              <a:rPr lang="en-US" altLang="zh-TW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，做事謹慎</a:t>
            </a:r>
            <a:endParaRPr lang="en-US" altLang="zh-TW" sz="3600" u="sng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2.(</a:t>
            </a:r>
            <a:r>
              <a:rPr lang="zh-TW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顧慮太多</a:t>
            </a:r>
            <a:r>
              <a:rPr lang="en-US" altLang="zh-TW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，猶豫不決</a:t>
            </a:r>
            <a:endParaRPr lang="en-US" altLang="zh-TW" sz="3600" u="sng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枵腹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從公：勤於公事</a:t>
            </a: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空腹，餓著肚子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</a:t>
            </a:r>
            <a:endParaRPr lang="en-US" altLang="zh-TW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近：</a:t>
            </a:r>
            <a:r>
              <a:rPr lang="zh-TW" altLang="en-US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宵</a:t>
            </a:r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衣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旰</a:t>
            </a:r>
            <a:r>
              <a:rPr lang="zh-TW" altLang="en-US" sz="1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ㄍㄢˋ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食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天未明就披衣起床，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日暮才進食</a:t>
            </a:r>
            <a:r>
              <a:rPr lang="en-US" altLang="zh-TW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咬文嚼字：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過分地斟酌字句</a:t>
            </a: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2.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賣弄文才 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講話文謅謅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1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P.96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畫蛇添足：多此一舉</a:t>
            </a: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歇後語： </a:t>
            </a:r>
            <a:r>
              <a:rPr lang="zh-TW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脫褲子放屁</a:t>
            </a:r>
            <a:r>
              <a:rPr lang="en-US" altLang="zh-TW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多此一舉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南柯一夢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人生如夢</a:t>
            </a:r>
            <a:r>
              <a:rPr lang="en-US" altLang="zh-TW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6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，富貴得失無常</a:t>
            </a:r>
            <a:endParaRPr lang="en-US" altLang="zh-TW" sz="3600" u="sng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600" u="sng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(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黃粱一夢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AutoShape 2" descr="黃粱一夢：黃粱到底有多黃？一夢到底有多長？ - 每日頭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8799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0836"/>
            <a:ext cx="22193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37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</a:rPr>
              <a:t>P.96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食玉炊桂：物價高</a:t>
            </a:r>
            <a:endParaRPr lang="en-US" altLang="zh-TW" sz="3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索盡枯腸：費盡心思</a:t>
            </a:r>
            <a:endParaRPr lang="en-US" altLang="zh-TW" sz="3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(</a:t>
            </a:r>
            <a:r>
              <a:rPr lang="zh-TW" altLang="en-US" sz="3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殫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ㄉㄢ</a:t>
            </a:r>
            <a:r>
              <a:rPr lang="zh-TW" altLang="en-US" sz="3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精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竭慮、搜索枯腸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望其項背：趕得上別人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程度接近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牽強附會：把不相關的事物硬連繫在一起</a:t>
            </a:r>
            <a:endParaRPr lang="en-US" altLang="zh-TW" sz="3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虛左以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待：空下職缺，等待他人就任</a:t>
            </a:r>
            <a:endParaRPr lang="zh-TW" altLang="en-US" sz="33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88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情文並茂：文章的內容與辭藻都極佳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文情並茂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棄若</a:t>
            </a:r>
            <a:r>
              <a:rPr lang="zh-TW" altLang="en-US" sz="3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敝屣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：將某物視若廢物，毫不吝惜的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丟棄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破鞋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梅妻鶴子：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清高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隱居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典故：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北宋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隱居詩人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林逋</a:t>
            </a:r>
            <a:r>
              <a:rPr lang="en-US" altLang="zh-TW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諡號：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和靖</a:t>
            </a:r>
            <a:r>
              <a:rPr lang="en-US" altLang="zh-TW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，隱居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杭州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西湖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孤山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，植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梅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養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鶴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為伴，過得逍遙自在。</a:t>
            </a:r>
            <a:endParaRPr lang="en-US" altLang="zh-TW" dirty="0" smtClean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P.97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3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芒刺在背：極度不安</a:t>
            </a:r>
            <a:endParaRPr lang="en-US" altLang="zh-TW" sz="35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唾面自乾：</a:t>
            </a:r>
            <a:r>
              <a:rPr lang="zh-TW" altLang="en-US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受欺侮卻</a:t>
            </a:r>
            <a:r>
              <a:rPr lang="en-US" altLang="zh-TW" sz="3500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忍氣吞聲</a:t>
            </a:r>
            <a:r>
              <a:rPr lang="en-US" altLang="zh-TW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35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縱橫</a:t>
            </a:r>
            <a:r>
              <a:rPr lang="zh-TW" altLang="en-US" sz="35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捭</a:t>
            </a:r>
            <a:r>
              <a:rPr lang="zh-TW" altLang="en-US" sz="35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闔</a:t>
            </a:r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：在政治、外交上進行分化或</a:t>
            </a:r>
            <a:endParaRPr lang="en-US" altLang="zh-TW" sz="35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開合</a:t>
            </a:r>
            <a:r>
              <a:rPr lang="en-US" altLang="zh-TW" sz="2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攏絡的手段</a:t>
            </a:r>
            <a:endParaRPr lang="en-US" altLang="zh-TW" sz="35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5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</a:t>
            </a:r>
            <a:r>
              <a:rPr lang="en-US" altLang="zh-TW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在政治、外交</a:t>
            </a:r>
            <a:r>
              <a:rPr lang="zh-TW" alt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</a:t>
            </a:r>
            <a:r>
              <a:rPr lang="zh-TW" alt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的各種手段</a:t>
            </a:r>
            <a:r>
              <a:rPr lang="en-US" altLang="zh-TW" sz="35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zh-TW" sz="17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捭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ㄅㄞˇ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：開，即分化。  </a:t>
            </a:r>
            <a:r>
              <a:rPr lang="zh-TW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闔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ㄏㄜˊ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：合，即拉攏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sz="17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◎著名縱橫家、策士：</a:t>
            </a:r>
            <a:endParaRPr lang="en-US" altLang="zh-TW" sz="3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zh-TW" altLang="en-US" sz="33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蘇秦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合縱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聯合東方六國，共同對抗西方秦國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zh-TW" altLang="en-US" sz="33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張儀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連橫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威脅利誘，遊說</a:t>
            </a:r>
            <a:r>
              <a:rPr lang="zh-TW" altLang="en-US" sz="3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六國分別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與秦國交好，達到破壞</a:t>
            </a:r>
            <a:r>
              <a:rPr lang="zh-TW" altLang="en-US" sz="33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六國團結，造成內訌</a:t>
            </a:r>
            <a:r>
              <a:rPr lang="en-US" altLang="zh-TW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zh-TW" altLang="en-US" sz="33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范雎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ㄐㄩ</a:t>
            </a:r>
            <a:r>
              <a:rPr lang="zh-TW" altLang="en-US" sz="33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遠交近攻</a:t>
            </a:r>
            <a:endParaRPr lang="en-US" altLang="zh-TW" sz="3300" dirty="0" smtClean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P.97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25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眾口鑠金：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輿論</a:t>
            </a:r>
            <a:r>
              <a:rPr lang="zh-TW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力量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極大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可以</a:t>
            </a:r>
            <a:r>
              <a:rPr lang="zh-TW" altLang="en-US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顛倒黑白</a:t>
            </a:r>
            <a:endParaRPr lang="en-US" altLang="zh-TW" u="sng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相似詞：積非成是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殘杯冷炙：剩餘的酒食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飯菜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登堂入室：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學問、技術造詣</a:t>
            </a:r>
            <a:r>
              <a:rPr lang="zh-TW" altLang="en-US" sz="2000" u="sng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ㄧˋ</a:t>
            </a:r>
            <a:r>
              <a:rPr lang="zh-TW" altLang="en-US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已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達到最高境界</a:t>
            </a:r>
            <a:r>
              <a:rPr lang="en-US" altLang="zh-TW" u="sng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未經允許，</a:t>
            </a:r>
            <a:r>
              <a:rPr lang="en-US" altLang="zh-TW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直接進入</a:t>
            </a:r>
            <a:r>
              <a:rPr lang="en-US" altLang="zh-TW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玩物喪志：沉溺某樣事物，荒廢應做的事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P.98</a:t>
            </a:r>
            <a:endParaRPr lang="zh-TW" alt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0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817</TotalTime>
  <Words>792</Words>
  <Application>Microsoft Office PowerPoint</Application>
  <PresentationFormat>如螢幕大小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行雲流水</vt:lpstr>
      <vt:lpstr>成語 第12回</vt:lpstr>
      <vt:lpstr>P.94</vt:lpstr>
      <vt:lpstr>P.95</vt:lpstr>
      <vt:lpstr>P.95</vt:lpstr>
      <vt:lpstr>P.96</vt:lpstr>
      <vt:lpstr>P.96</vt:lpstr>
      <vt:lpstr>P.97</vt:lpstr>
      <vt:lpstr>P.97</vt:lpstr>
      <vt:lpstr>P.98</vt:lpstr>
      <vt:lpstr>P.98、P.99</vt:lpstr>
      <vt:lpstr>P.99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成語 第12回</dc:title>
  <dc:creator>mojay</dc:creator>
  <cp:lastModifiedBy>mojay</cp:lastModifiedBy>
  <cp:revision>66</cp:revision>
  <dcterms:created xsi:type="dcterms:W3CDTF">2021-05-19T17:13:55Z</dcterms:created>
  <dcterms:modified xsi:type="dcterms:W3CDTF">2021-05-27T08:08:43Z</dcterms:modified>
</cp:coreProperties>
</file>