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8" r:id="rId2"/>
  </p:sldMasterIdLst>
  <p:notesMasterIdLst>
    <p:notesMasterId r:id="rId39"/>
  </p:notesMasterIdLst>
  <p:handoutMasterIdLst>
    <p:handoutMasterId r:id="rId40"/>
  </p:handoutMasterIdLst>
  <p:sldIdLst>
    <p:sldId id="310" r:id="rId3"/>
    <p:sldId id="436" r:id="rId4"/>
    <p:sldId id="394" r:id="rId5"/>
    <p:sldId id="440" r:id="rId6"/>
    <p:sldId id="301" r:id="rId7"/>
    <p:sldId id="395" r:id="rId8"/>
    <p:sldId id="414" r:id="rId9"/>
    <p:sldId id="441" r:id="rId10"/>
    <p:sldId id="442" r:id="rId11"/>
    <p:sldId id="282" r:id="rId12"/>
    <p:sldId id="437" r:id="rId13"/>
    <p:sldId id="438" r:id="rId14"/>
    <p:sldId id="439" r:id="rId15"/>
    <p:sldId id="302" r:id="rId16"/>
    <p:sldId id="428" r:id="rId17"/>
    <p:sldId id="443" r:id="rId18"/>
    <p:sldId id="444" r:id="rId19"/>
    <p:sldId id="445" r:id="rId20"/>
    <p:sldId id="446" r:id="rId21"/>
    <p:sldId id="354" r:id="rId22"/>
    <p:sldId id="448" r:id="rId23"/>
    <p:sldId id="415" r:id="rId24"/>
    <p:sldId id="402" r:id="rId25"/>
    <p:sldId id="449" r:id="rId26"/>
    <p:sldId id="456" r:id="rId27"/>
    <p:sldId id="450" r:id="rId28"/>
    <p:sldId id="420" r:id="rId29"/>
    <p:sldId id="457" r:id="rId30"/>
    <p:sldId id="417" r:id="rId31"/>
    <p:sldId id="451" r:id="rId32"/>
    <p:sldId id="406" r:id="rId33"/>
    <p:sldId id="453" r:id="rId34"/>
    <p:sldId id="452" r:id="rId35"/>
    <p:sldId id="416" r:id="rId36"/>
    <p:sldId id="454" r:id="rId37"/>
    <p:sldId id="455" r:id="rId38"/>
  </p:sldIdLst>
  <p:sldSz cx="9144000" cy="6858000" type="screen4x3"/>
  <p:notesSz cx="6797675" cy="9926638"/>
  <p:kinsoku lang="zh-TW" invalStChars="!),.:;?]}，、。．；：？！︰…‥﹐﹑﹒﹔﹕﹖﹗｜–︱—︳?︴﹏）︶﹜︸〕︺】︼》︾〉﹀」﹂』﹄﹚﹜﹞’”〞′·‧" invalEndChars="([{（︵﹛︷〔︹【︻《︽〈︿「﹁『﹃﹙﹛﹝‘“〝‵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008C"/>
    <a:srgbClr val="FF0066"/>
    <a:srgbClr val="0000CC"/>
    <a:srgbClr val="DDF1F2"/>
    <a:srgbClr val="0066B3"/>
    <a:srgbClr val="FEF3EE"/>
    <a:srgbClr val="FDE7DD"/>
    <a:srgbClr val="FF0068"/>
    <a:srgbClr val="DDF1F1"/>
    <a:srgbClr val="EF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5" autoAdjust="0"/>
    <p:restoredTop sz="94424" autoAdjust="0"/>
  </p:normalViewPr>
  <p:slideViewPr>
    <p:cSldViewPr>
      <p:cViewPr>
        <p:scale>
          <a:sx n="100" d="100"/>
          <a:sy n="100" d="100"/>
        </p:scale>
        <p:origin x="-3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2C67C093-FE71-4259-8357-5B5C7EF4D9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2380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912C5-7BE3-4D94-85C8-7E0FE26907FC}" type="datetimeFigureOut">
              <a:rPr lang="zh-TW" altLang="en-US" smtClean="0"/>
              <a:pPr/>
              <a:t>2021/5/17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A42F2-BA07-40F2-9BF9-8795AC0556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42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59F2C-89FF-4590-9A07-921115CA3562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40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A42F2-BA07-40F2-9BF9-8795AC0556C6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765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222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3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040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8EA0B-4585-4B07-AA96-4DCF8F5747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60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7956376" y="0"/>
            <a:ext cx="1188000" cy="468000"/>
          </a:xfrm>
          <a:prstGeom prst="rect">
            <a:avLst/>
          </a:prstGeom>
          <a:noFill/>
          <a:ln w="50800"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5541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7956376" y="0"/>
            <a:ext cx="1188000" cy="468000"/>
          </a:xfrm>
          <a:prstGeom prst="rect">
            <a:avLst/>
          </a:prstGeom>
          <a:noFill/>
          <a:ln w="50800"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28897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5389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205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0791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70390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14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821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866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782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92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70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66353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508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434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591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33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29948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1488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" Target="../slides/slide1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Y\Desktop\圖片3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218" y="5805264"/>
            <a:ext cx="384175" cy="8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TY\Desktop\圖片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446" y="5013176"/>
            <a:ext cx="390525" cy="40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TY\Desktop\圖片2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217" y="5408389"/>
            <a:ext cx="384175" cy="3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21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椭圆 57">
            <a:hlinkClick r:id="" action="ppaction://hlinkshowjump?jump=previousslide"/>
          </p:cNvPr>
          <p:cNvSpPr/>
          <p:nvPr/>
        </p:nvSpPr>
        <p:spPr>
          <a:xfrm>
            <a:off x="8532440" y="5248349"/>
            <a:ext cx="475145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上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8" name="椭圆 57">
            <a:hlinkClick r:id="" action="ppaction://hlinkshowjump?jump=nextslide"/>
          </p:cNvPr>
          <p:cNvSpPr/>
          <p:nvPr/>
        </p:nvSpPr>
        <p:spPr>
          <a:xfrm>
            <a:off x="8532440" y="5781959"/>
            <a:ext cx="482850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下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9" name="椭圆 57">
            <a:hlinkClick r:id="rId13" action="ppaction://hlinksldjump"/>
          </p:cNvPr>
          <p:cNvSpPr/>
          <p:nvPr/>
        </p:nvSpPr>
        <p:spPr>
          <a:xfrm>
            <a:off x="8532440" y="6311842"/>
            <a:ext cx="482850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目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61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slide" Target="slide20.xml"/><Relationship Id="rId3" Type="http://schemas.openxmlformats.org/officeDocument/2006/relationships/slide" Target="slide10.xml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png"/><Relationship Id="rId11" Type="http://schemas.openxmlformats.org/officeDocument/2006/relationships/slide" Target="slide14.xml"/><Relationship Id="rId5" Type="http://schemas.openxmlformats.org/officeDocument/2006/relationships/slide" Target="slide2.xml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3.png"/><Relationship Id="rId7" Type="http://schemas.openxmlformats.org/officeDocument/2006/relationships/image" Target="../media/image2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460577"/>
            <a:ext cx="540000" cy="387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36" y="1460577"/>
            <a:ext cx="540000" cy="387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51612" y="476672"/>
            <a:ext cx="954000" cy="5964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98957"/>
            <a:ext cx="1828800" cy="323850"/>
          </a:xfrm>
          <a:prstGeom prst="rect">
            <a:avLst/>
          </a:prstGeom>
        </p:spPr>
      </p:pic>
      <p:grpSp>
        <p:nvGrpSpPr>
          <p:cNvPr id="27" name="群組 26"/>
          <p:cNvGrpSpPr/>
          <p:nvPr/>
        </p:nvGrpSpPr>
        <p:grpSpPr>
          <a:xfrm>
            <a:off x="6084168" y="424400"/>
            <a:ext cx="585296" cy="4660784"/>
            <a:chOff x="6211304" y="424400"/>
            <a:chExt cx="585296" cy="4660784"/>
          </a:xfrm>
        </p:grpSpPr>
        <p:pic>
          <p:nvPicPr>
            <p:cNvPr id="14" name="Picture 2" descr="C:\Users\TY\Desktop\手指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1527" y="424400"/>
              <a:ext cx="344265" cy="763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11304" y="1460577"/>
              <a:ext cx="585296" cy="3624607"/>
            </a:xfrm>
            <a:prstGeom prst="rect">
              <a:avLst/>
            </a:prstGeom>
          </p:spPr>
        </p:pic>
      </p:grpSp>
      <p:pic>
        <p:nvPicPr>
          <p:cNvPr id="16" name="Picture 2" descr="C:\Users\TY\Desktop\手指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772" y="424400"/>
            <a:ext cx="344265" cy="76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1475767"/>
            <a:ext cx="540000" cy="302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C:\Users\TY\Desktop\手指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041" y="424400"/>
            <a:ext cx="344265" cy="76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Y\Desktop\手指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305" y="424400"/>
            <a:ext cx="344265" cy="76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75767"/>
            <a:ext cx="540000" cy="351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C:\Users\TY\Desktop\手指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909" y="424400"/>
            <a:ext cx="344265" cy="76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6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54" y="1055158"/>
            <a:ext cx="540000" cy="387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9pPr>
          </a:lstStyle>
          <a:p>
            <a:pPr algn="ctr"/>
            <a:r>
              <a:rPr lang="zh-TW" altLang="en-US" sz="2400" b="1" dirty="0"/>
              <a:t>習</a:t>
            </a:r>
            <a:r>
              <a:rPr lang="en-US" altLang="zh-TW" sz="2400" b="1" dirty="0" smtClean="0"/>
              <a:t>P58</a:t>
            </a:r>
          </a:p>
        </p:txBody>
      </p:sp>
      <p:sp>
        <p:nvSpPr>
          <p:cNvPr id="5" name="Text Box 1712"/>
          <p:cNvSpPr txBox="1">
            <a:spLocks noChangeArrowheads="1"/>
          </p:cNvSpPr>
          <p:nvPr/>
        </p:nvSpPr>
        <p:spPr bwMode="auto">
          <a:xfrm>
            <a:off x="7586407" y="1124744"/>
            <a:ext cx="658001" cy="483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（每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格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1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分，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共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20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sp>
        <p:nvSpPr>
          <p:cNvPr id="7" name="矩形 6"/>
          <p:cNvSpPr/>
          <p:nvPr/>
        </p:nvSpPr>
        <p:spPr>
          <a:xfrm>
            <a:off x="5545583" y="836712"/>
            <a:ext cx="2122761" cy="576064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Times New Roman" pitchFamily="18" charset="0"/>
              </a:rPr>
              <a:t>部首是「言」的字，大多與說話有關。請將下列詞語「 」內的字，</a:t>
            </a:r>
            <a:r>
              <a:rPr lang="zh-TW" altLang="en-US" sz="3600" dirty="0" smtClean="0">
                <a:latin typeface="Times New Roman" pitchFamily="18" charset="0"/>
              </a:rPr>
              <a:t>補上</a:t>
            </a:r>
            <a:r>
              <a:rPr lang="zh-TW" altLang="en-US" sz="3600" dirty="0">
                <a:latin typeface="Times New Roman" pitchFamily="18" charset="0"/>
              </a:rPr>
              <a:t>字音和字義。</a:t>
            </a:r>
            <a:endParaRPr lang="en-US" altLang="zh-TW" sz="3600" dirty="0" smtClean="0">
              <a:latin typeface="Times New Roman" pitchFamily="18" charset="0"/>
              <a:ea typeface="標楷體" pitchFamily="65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419583"/>
              </p:ext>
            </p:extLst>
          </p:nvPr>
        </p:nvGraphicFramePr>
        <p:xfrm>
          <a:off x="395536" y="31264"/>
          <a:ext cx="4968552" cy="6782112"/>
        </p:xfrm>
        <a:graphic>
          <a:graphicData uri="http://schemas.openxmlformats.org/drawingml/2006/table">
            <a:tbl>
              <a:tblPr firstRow="1" bandRow="1"/>
              <a:tblGrid>
                <a:gridCol w="2320240"/>
                <a:gridCol w="2000240"/>
                <a:gridCol w="648072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309504"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以「訛」傳訛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胡吹亂「謅」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</a:t>
                      </a:r>
                      <a:endParaRPr lang="en-US" altLang="zh-TW" sz="3600" spc="0" baseline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語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字音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指將不正確的訊息繼續傳播下去。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胡亂吹牛或瞎扯。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詞語釋義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3370808" y="3068960"/>
            <a:ext cx="738664" cy="1015663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胡說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105" y="2294731"/>
            <a:ext cx="226069" cy="558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0888"/>
            <a:ext cx="391181" cy="32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0"/>
          <p:cNvSpPr/>
          <p:nvPr/>
        </p:nvSpPr>
        <p:spPr>
          <a:xfrm>
            <a:off x="929149" y="3068960"/>
            <a:ext cx="1292662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錯誤、謠言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P58</a:t>
            </a:r>
            <a:endParaRPr lang="en-US" altLang="zh-TW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209892"/>
              </p:ext>
            </p:extLst>
          </p:nvPr>
        </p:nvGraphicFramePr>
        <p:xfrm>
          <a:off x="35496" y="31264"/>
          <a:ext cx="7818391" cy="6782112"/>
        </p:xfrm>
        <a:graphic>
          <a:graphicData uri="http://schemas.openxmlformats.org/drawingml/2006/table">
            <a:tbl>
              <a:tblPr firstRow="1" bandRow="1"/>
              <a:tblGrid>
                <a:gridCol w="3312368"/>
                <a:gridCol w="2304256"/>
                <a:gridCol w="1584176"/>
                <a:gridCol w="617591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309504"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「諱」疾忌醫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「謔」而不虐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爭功「諉」過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</a:t>
                      </a:r>
                      <a:endParaRPr lang="en-US" altLang="zh-TW" sz="3600" spc="0" baseline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語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字音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l" hangingPunct="0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有病不肯說，又怕見醫生。比喻掩飾過失而不願聽人規勸。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開玩笑而不過火，不致使對方難堪。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爭奪功勞，推諉過失。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詞語釋義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5826616" y="3068960"/>
            <a:ext cx="1292662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推卸、推託</a:t>
            </a:r>
          </a:p>
        </p:txBody>
      </p:sp>
      <p:sp>
        <p:nvSpPr>
          <p:cNvPr id="11" name="矩形 10"/>
          <p:cNvSpPr/>
          <p:nvPr/>
        </p:nvSpPr>
        <p:spPr>
          <a:xfrm>
            <a:off x="3589437" y="3068960"/>
            <a:ext cx="1846659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戲弄、開玩笑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974" y="2297408"/>
            <a:ext cx="370929" cy="5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360" y="2237545"/>
            <a:ext cx="352251" cy="67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028" y="2247678"/>
            <a:ext cx="361528" cy="666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矩形 13"/>
          <p:cNvSpPr/>
          <p:nvPr/>
        </p:nvSpPr>
        <p:spPr>
          <a:xfrm>
            <a:off x="781125" y="3069600"/>
            <a:ext cx="1846659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隱瞞，有所保留</a:t>
            </a:r>
          </a:p>
        </p:txBody>
      </p:sp>
    </p:spTree>
    <p:extLst>
      <p:ext uri="{BB962C8B-B14F-4D97-AF65-F5344CB8AC3E}">
        <p14:creationId xmlns:p14="http://schemas.microsoft.com/office/powerpoint/2010/main" val="55925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P58</a:t>
            </a:r>
            <a:endParaRPr lang="en-US" altLang="zh-TW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518152"/>
              </p:ext>
            </p:extLst>
          </p:nvPr>
        </p:nvGraphicFramePr>
        <p:xfrm>
          <a:off x="35496" y="31264"/>
          <a:ext cx="7818392" cy="6782112"/>
        </p:xfrm>
        <a:graphic>
          <a:graphicData uri="http://schemas.openxmlformats.org/drawingml/2006/table">
            <a:tbl>
              <a:tblPr firstRow="1" bandRow="1"/>
              <a:tblGrid>
                <a:gridCol w="2400267"/>
                <a:gridCol w="2400267"/>
                <a:gridCol w="2400267"/>
                <a:gridCol w="617591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</a:t>
                      </a:r>
                      <a:endParaRPr lang="zh-TW" altLang="en-US" sz="3600" spc="-300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309504"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剛毅木「訥」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一呼百「諾」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「諄」「諄」教誨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</a:t>
                      </a:r>
                      <a:endParaRPr lang="en-US" altLang="zh-TW" sz="3600" spc="0" baseline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語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字音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l" hangingPunct="0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個性剛強堅毅、質樸且不善於言辭。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形容權勢顯赫，隨從眾多。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懇切耐心的指導、教誨。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詞語釋義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4860032" y="3068960"/>
            <a:ext cx="2400657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誨人不倦的樣子</a:t>
            </a:r>
          </a:p>
        </p:txBody>
      </p:sp>
      <p:sp>
        <p:nvSpPr>
          <p:cNvPr id="11" name="矩形 10"/>
          <p:cNvSpPr/>
          <p:nvPr/>
        </p:nvSpPr>
        <p:spPr>
          <a:xfrm>
            <a:off x="3286016" y="3068960"/>
            <a:ext cx="738664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應答</a:t>
            </a:r>
          </a:p>
        </p:txBody>
      </p:sp>
      <p:sp>
        <p:nvSpPr>
          <p:cNvPr id="14" name="矩形 13"/>
          <p:cNvSpPr/>
          <p:nvPr/>
        </p:nvSpPr>
        <p:spPr>
          <a:xfrm>
            <a:off x="611560" y="3069600"/>
            <a:ext cx="1292662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言語遲鈍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464" y="1295296"/>
            <a:ext cx="160040" cy="278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333" y="2228289"/>
            <a:ext cx="212053" cy="681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115" y="2204864"/>
            <a:ext cx="336605" cy="652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41" y="2252588"/>
            <a:ext cx="368115" cy="5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39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P58</a:t>
            </a:r>
            <a:endParaRPr lang="en-US" altLang="zh-TW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50901"/>
              </p:ext>
            </p:extLst>
          </p:nvPr>
        </p:nvGraphicFramePr>
        <p:xfrm>
          <a:off x="2411760" y="31264"/>
          <a:ext cx="5418125" cy="6782112"/>
        </p:xfrm>
        <a:graphic>
          <a:graphicData uri="http://schemas.openxmlformats.org/drawingml/2006/table">
            <a:tbl>
              <a:tblPr firstRow="1" bandRow="1"/>
              <a:tblGrid>
                <a:gridCol w="2400267"/>
                <a:gridCol w="2400267"/>
                <a:gridCol w="617591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9.</a:t>
                      </a:r>
                      <a:endParaRPr lang="zh-TW" altLang="en-US" sz="3600" spc="-300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309504"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為人「詬」病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阿「諛」奉承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</a:t>
                      </a:r>
                      <a:endParaRPr lang="en-US" altLang="zh-TW" sz="3600" spc="0" baseline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語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字音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l" hangingPunct="0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遭到他人的批評、指責。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曲意奉承，討好他人。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詞語釋義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5384408" y="3068960"/>
            <a:ext cx="1292662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諂媚、奉承</a:t>
            </a:r>
          </a:p>
        </p:txBody>
      </p:sp>
      <p:sp>
        <p:nvSpPr>
          <p:cNvPr id="14" name="矩形 13"/>
          <p:cNvSpPr/>
          <p:nvPr/>
        </p:nvSpPr>
        <p:spPr>
          <a:xfrm>
            <a:off x="2987824" y="3069600"/>
            <a:ext cx="1292662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指責、責罵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74" y="2361578"/>
            <a:ext cx="431125" cy="339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330" y="2280714"/>
            <a:ext cx="387650" cy="58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84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408" y="817190"/>
            <a:ext cx="540000" cy="302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5" name="Text Box 1712"/>
          <p:cNvSpPr txBox="1">
            <a:spLocks noChangeArrowheads="1"/>
          </p:cNvSpPr>
          <p:nvPr/>
        </p:nvSpPr>
        <p:spPr bwMode="auto">
          <a:xfrm>
            <a:off x="7082351" y="821878"/>
            <a:ext cx="658001" cy="483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每題</a:t>
            </a:r>
            <a:r>
              <a:rPr lang="en-US" altLang="zh-TW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2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共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18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sp>
        <p:nvSpPr>
          <p:cNvPr id="13" name="矩形 12"/>
          <p:cNvSpPr/>
          <p:nvPr/>
        </p:nvSpPr>
        <p:spPr>
          <a:xfrm>
            <a:off x="1789099" y="980728"/>
            <a:ext cx="5447197" cy="522764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在言談、寫作中，不時</a:t>
            </a:r>
            <a:r>
              <a:rPr lang="zh-TW" altLang="en-US" sz="3600" dirty="0" smtClean="0">
                <a:latin typeface="ARStdKaiB5-Medium"/>
              </a:rPr>
              <a:t>可見穿插</a:t>
            </a:r>
            <a:r>
              <a:rPr lang="zh-TW" altLang="en-US" sz="3600" u="sng" dirty="0">
                <a:latin typeface="ARStdKaiB5-Medium"/>
              </a:rPr>
              <a:t>閩南</a:t>
            </a:r>
            <a:r>
              <a:rPr lang="zh-TW" altLang="en-US" sz="3600" dirty="0">
                <a:latin typeface="ARStdKaiB5-Medium"/>
              </a:rPr>
              <a:t>方言，使情境更貼近實際</a:t>
            </a:r>
            <a:r>
              <a:rPr lang="zh-TW" altLang="en-US" sz="3600" dirty="0" smtClean="0">
                <a:latin typeface="ARStdKaiB5-Medium"/>
              </a:rPr>
              <a:t>生活</a:t>
            </a:r>
            <a:r>
              <a:rPr lang="zh-TW" altLang="en-US" sz="3600" dirty="0">
                <a:latin typeface="ARStdKaiB5-Medium"/>
              </a:rPr>
              <a:t>。本課作者使用「老神在在」描述</a:t>
            </a:r>
            <a:r>
              <a:rPr lang="zh-TW" altLang="en-US" sz="3600" dirty="0" smtClean="0">
                <a:latin typeface="ARStdKaiB5-Medium"/>
              </a:rPr>
              <a:t>傻瓜</a:t>
            </a:r>
            <a:r>
              <a:rPr lang="zh-TW" altLang="en-US" sz="3600" dirty="0">
                <a:latin typeface="ARStdKaiB5-Medium"/>
              </a:rPr>
              <a:t>的不動聲色，頗為貼切。以下參考</a:t>
            </a:r>
            <a:r>
              <a:rPr lang="zh-TW" altLang="en-US" sz="3600" dirty="0" smtClean="0">
                <a:latin typeface="ARStdKaiB5-Medium"/>
              </a:rPr>
              <a:t>選項</a:t>
            </a:r>
            <a:r>
              <a:rPr lang="zh-TW" altLang="en-US" sz="3600" dirty="0">
                <a:latin typeface="ARStdKaiB5-Medium"/>
              </a:rPr>
              <a:t>都是</a:t>
            </a:r>
            <a:r>
              <a:rPr lang="zh-TW" altLang="en-US" sz="3600" u="sng" dirty="0">
                <a:latin typeface="ARStdKaiB5-Medium"/>
              </a:rPr>
              <a:t>閩南</a:t>
            </a:r>
            <a:r>
              <a:rPr lang="zh-TW" altLang="en-US" sz="3600" dirty="0">
                <a:latin typeface="ARStdKaiB5-Medium"/>
              </a:rPr>
              <a:t>方言，請選擇適當的詞語</a:t>
            </a:r>
            <a:r>
              <a:rPr lang="zh-TW" altLang="en-US" sz="3600" dirty="0" smtClean="0">
                <a:latin typeface="ARStdKaiB5-Medium"/>
              </a:rPr>
              <a:t>填入</a:t>
            </a:r>
            <a:r>
              <a:rPr lang="zh-TW" altLang="en-US" sz="3600" dirty="0">
                <a:latin typeface="ARStdKaiB5-Medium"/>
              </a:rPr>
              <a:t>（　）中。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5846078" y="587015"/>
            <a:ext cx="2659572" cy="6206041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5846078" y="697057"/>
            <a:ext cx="2659572" cy="6002722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0" tIns="46800" rIns="90000" bIns="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大俗賣　頭家　　打拚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鬱卒　　水噹噹　出頭天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辦</a:t>
            </a:r>
            <a:r>
              <a:rPr lang="zh-TW" altLang="en-US" sz="3600" dirty="0" smtClean="0">
                <a:latin typeface="ARStdKaiB5-Medium"/>
              </a:rPr>
              <a:t>桌　　愛睏　　三不五時</a:t>
            </a:r>
            <a:endParaRPr lang="en-US" altLang="zh-TW" sz="3600" dirty="0" smtClean="0">
              <a:latin typeface="ARStdKaiB5-Medium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789026" y="535702"/>
            <a:ext cx="4838248" cy="6061650"/>
            <a:chOff x="3118128" y="766445"/>
            <a:chExt cx="4838248" cy="5699869"/>
          </a:xfrm>
        </p:grpSpPr>
        <p:sp>
          <p:nvSpPr>
            <p:cNvPr id="8" name="矩形 7"/>
            <p:cNvSpPr/>
            <p:nvPr/>
          </p:nvSpPr>
          <p:spPr>
            <a:xfrm>
              <a:off x="3118128" y="836712"/>
              <a:ext cx="4838248" cy="562960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努力當及時，我們應該趁年輕時好好地（</a:t>
              </a:r>
              <a:r>
                <a:rPr lang="zh-TW" altLang="en-US" sz="3600" dirty="0" smtClean="0"/>
                <a:t>　</a:t>
              </a:r>
              <a:r>
                <a:rPr lang="zh-TW" altLang="en-US" sz="3600" dirty="0"/>
                <a:t>　</a:t>
              </a:r>
              <a:r>
                <a:rPr lang="zh-TW" altLang="en-US" sz="3600" dirty="0" smtClean="0"/>
                <a:t>　</a:t>
              </a:r>
              <a:r>
                <a:rPr lang="zh-TW" altLang="en-US" sz="3600" dirty="0"/>
                <a:t>　）一番</a:t>
              </a:r>
              <a:r>
                <a:rPr lang="zh-TW" altLang="en-US" sz="3600" dirty="0" smtClean="0"/>
                <a:t>。</a:t>
              </a:r>
              <a:endParaRPr lang="en-US" altLang="zh-TW" sz="3600" dirty="0" smtClean="0"/>
            </a:p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看他無精打采、委靡不振，一副（　　　　）的樣子，若非生病，就是昨晚又</a:t>
              </a:r>
              <a:r>
                <a:rPr lang="zh-TW" altLang="en-US" sz="3600" dirty="0" smtClean="0"/>
                <a:t>熬夜了</a:t>
              </a:r>
              <a:r>
                <a:rPr lang="zh-TW" altLang="en-US" sz="3600" dirty="0"/>
                <a:t>。</a:t>
              </a: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310045" y="766445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1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168530" y="4699888"/>
            <a:ext cx="738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打拚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987824" y="535702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2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195736" y="2852936"/>
            <a:ext cx="738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愛睏</a:t>
            </a:r>
          </a:p>
        </p:txBody>
      </p:sp>
    </p:spTree>
    <p:extLst>
      <p:ext uri="{BB962C8B-B14F-4D97-AF65-F5344CB8AC3E}">
        <p14:creationId xmlns:p14="http://schemas.microsoft.com/office/powerpoint/2010/main" val="177168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5846078" y="587015"/>
            <a:ext cx="2659572" cy="6206041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5846078" y="697057"/>
            <a:ext cx="2659572" cy="6002722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0" tIns="46800" rIns="90000" bIns="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大俗賣　頭家　　打拚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鬱卒　　水噹噹　出頭天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辦</a:t>
            </a:r>
            <a:r>
              <a:rPr lang="zh-TW" altLang="en-US" sz="3600" dirty="0" smtClean="0">
                <a:latin typeface="ARStdKaiB5-Medium"/>
              </a:rPr>
              <a:t>桌　　愛睏　　三不五時</a:t>
            </a:r>
            <a:endParaRPr lang="en-US" altLang="zh-TW" sz="3600" dirty="0" smtClean="0">
              <a:latin typeface="ARStdKaiB5-Medium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2118621" y="535702"/>
            <a:ext cx="3508653" cy="6061650"/>
            <a:chOff x="4447723" y="766445"/>
            <a:chExt cx="3508653" cy="5699869"/>
          </a:xfrm>
        </p:grpSpPr>
        <p:sp>
          <p:nvSpPr>
            <p:cNvPr id="8" name="矩形 7"/>
            <p:cNvSpPr/>
            <p:nvPr/>
          </p:nvSpPr>
          <p:spPr>
            <a:xfrm>
              <a:off x="4447723" y="836712"/>
              <a:ext cx="3508653" cy="562960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450850">
                <a:lnSpc>
                  <a:spcPct val="120000"/>
                </a:lnSpc>
              </a:pPr>
              <a:r>
                <a:rPr lang="zh-TW" altLang="en-US" sz="3600" dirty="0" smtClean="0"/>
                <a:t>他（　　　</a:t>
              </a:r>
              <a:r>
                <a:rPr lang="zh-TW" altLang="en-US" sz="3600" dirty="0"/>
                <a:t>　）到附近的公園找人</a:t>
              </a:r>
              <a:r>
                <a:rPr lang="zh-TW" altLang="en-US" sz="3600" dirty="0" smtClean="0"/>
                <a:t>聊天</a:t>
              </a:r>
              <a:r>
                <a:rPr lang="zh-TW" altLang="en-US" sz="3600" dirty="0"/>
                <a:t>，打發時間。</a:t>
              </a:r>
              <a:endParaRPr lang="en-US" altLang="zh-TW" sz="3600" dirty="0" smtClean="0"/>
            </a:p>
            <a:p>
              <a:pPr marL="450850">
                <a:lnSpc>
                  <a:spcPct val="120000"/>
                </a:lnSpc>
              </a:pPr>
              <a:r>
                <a:rPr lang="zh-TW" altLang="en-US" sz="3600" u="sng" dirty="0" smtClean="0"/>
                <a:t>章</a:t>
              </a:r>
              <a:r>
                <a:rPr lang="zh-TW" altLang="en-US" sz="3600" dirty="0"/>
                <a:t>議員的兒子結婚</a:t>
              </a:r>
              <a:r>
                <a:rPr lang="zh-TW" altLang="en-US" sz="3600" dirty="0" smtClean="0"/>
                <a:t>，請</a:t>
              </a:r>
              <a:r>
                <a:rPr lang="zh-TW" altLang="en-US" sz="3600" dirty="0"/>
                <a:t>人來（　　　　），席開數百桌，場面熱鬧不已。</a:t>
              </a: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310045" y="766445"/>
              <a:ext cx="646331" cy="607756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3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828664" y="1948200"/>
            <a:ext cx="7386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三不五時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3637637" y="535702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4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843808" y="2322760"/>
            <a:ext cx="738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辦桌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66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5846078" y="587015"/>
            <a:ext cx="2659572" cy="6206041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5846078" y="697057"/>
            <a:ext cx="2659572" cy="6002722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0" tIns="46800" rIns="90000" bIns="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大俗賣　頭家　　打拚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鬱卒　　水噹噹　出頭天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辦</a:t>
            </a:r>
            <a:r>
              <a:rPr lang="zh-TW" altLang="en-US" sz="3600" dirty="0" smtClean="0">
                <a:latin typeface="ARStdKaiB5-Medium"/>
              </a:rPr>
              <a:t>桌　　愛睏　　三不五時</a:t>
            </a:r>
            <a:endParaRPr lang="en-US" altLang="zh-TW" sz="3600" dirty="0" smtClean="0">
              <a:latin typeface="ARStdKaiB5-Medium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789026" y="535702"/>
            <a:ext cx="4838248" cy="6061650"/>
            <a:chOff x="3118128" y="766445"/>
            <a:chExt cx="4838248" cy="5699869"/>
          </a:xfrm>
        </p:grpSpPr>
        <p:sp>
          <p:nvSpPr>
            <p:cNvPr id="8" name="矩形 7"/>
            <p:cNvSpPr/>
            <p:nvPr/>
          </p:nvSpPr>
          <p:spPr>
            <a:xfrm>
              <a:off x="3118128" y="836712"/>
              <a:ext cx="4838248" cy="562960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周年慶期間，各家百貨公司紛紛打出（</a:t>
              </a:r>
              <a:r>
                <a:rPr lang="zh-TW" altLang="en-US" sz="3600" dirty="0" smtClean="0"/>
                <a:t>　　　</a:t>
              </a:r>
              <a:r>
                <a:rPr lang="zh-TW" altLang="en-US" sz="3600" dirty="0"/>
                <a:t>　</a:t>
              </a:r>
              <a:r>
                <a:rPr lang="zh-TW" altLang="en-US" sz="3600" dirty="0" smtClean="0"/>
                <a:t>）的</a:t>
              </a:r>
              <a:r>
                <a:rPr lang="zh-TW" altLang="en-US" sz="3600" dirty="0"/>
                <a:t>折扣廣告，以期招攬顧客。</a:t>
              </a:r>
              <a:endParaRPr lang="en-US" altLang="zh-TW" sz="3600" dirty="0" smtClean="0"/>
            </a:p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經過幾年的辛苦經營，如今公司業績</a:t>
              </a:r>
              <a:r>
                <a:rPr lang="zh-TW" altLang="en-US" sz="3600" dirty="0" smtClean="0"/>
                <a:t>穩定成長</a:t>
              </a:r>
              <a:r>
                <a:rPr lang="zh-TW" altLang="en-US" sz="3600" dirty="0"/>
                <a:t>，他終於（　　　　）了！</a:t>
              </a: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310045" y="766445"/>
              <a:ext cx="646331" cy="607756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5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150112" y="3988216"/>
            <a:ext cx="73866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大俗賣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2341493" y="535702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6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862008" y="2636912"/>
            <a:ext cx="73866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出頭天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22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5846078" y="587015"/>
            <a:ext cx="2659572" cy="6206041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5846078" y="697057"/>
            <a:ext cx="2659572" cy="6002722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0" tIns="46800" rIns="90000" bIns="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大俗賣　頭家　　打拚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鬱卒　　水噹噹　出頭天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辦</a:t>
            </a:r>
            <a:r>
              <a:rPr lang="zh-TW" altLang="en-US" sz="3600" dirty="0" smtClean="0">
                <a:latin typeface="ARStdKaiB5-Medium"/>
              </a:rPr>
              <a:t>桌　　愛睏　　三不五時</a:t>
            </a:r>
            <a:endParaRPr lang="en-US" altLang="zh-TW" sz="3600" dirty="0" smtClean="0">
              <a:latin typeface="ARStdKaiB5-Medium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789026" y="535702"/>
            <a:ext cx="4838248" cy="6061650"/>
            <a:chOff x="3118128" y="766445"/>
            <a:chExt cx="4838248" cy="5699869"/>
          </a:xfrm>
        </p:grpSpPr>
        <p:sp>
          <p:nvSpPr>
            <p:cNvPr id="8" name="矩形 7"/>
            <p:cNvSpPr/>
            <p:nvPr/>
          </p:nvSpPr>
          <p:spPr>
            <a:xfrm>
              <a:off x="3118128" y="836712"/>
              <a:ext cx="4838248" cy="562960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我們的（</a:t>
              </a:r>
              <a:r>
                <a:rPr lang="zh-TW" altLang="en-US" sz="3600" dirty="0" smtClean="0"/>
                <a:t>　　　</a:t>
              </a:r>
              <a:r>
                <a:rPr lang="zh-TW" altLang="en-US" sz="3600" dirty="0"/>
                <a:t>　），不僅照顧員工且</a:t>
              </a:r>
              <a:r>
                <a:rPr lang="zh-TW" altLang="en-US" sz="3600" dirty="0" smtClean="0"/>
                <a:t>樂善好施</a:t>
              </a:r>
              <a:r>
                <a:rPr lang="zh-TW" altLang="en-US" sz="3600" dirty="0"/>
                <a:t>，是個出了名的大善人。</a:t>
              </a:r>
              <a:endParaRPr lang="en-US" altLang="zh-TW" sz="3600" dirty="0" smtClean="0"/>
            </a:p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阿姨一聽說保養品的效果驚人，立刻</a:t>
              </a:r>
              <a:r>
                <a:rPr lang="zh-TW" altLang="en-US" sz="3600" dirty="0" smtClean="0"/>
                <a:t>上網選購</a:t>
              </a:r>
              <a:r>
                <a:rPr lang="zh-TW" altLang="en-US" sz="3600" dirty="0"/>
                <a:t>，希望年過四十的自己，面貌體態</a:t>
              </a:r>
              <a:r>
                <a:rPr lang="zh-TW" altLang="en-US" sz="3600" dirty="0" smtClean="0"/>
                <a:t>依舊</a:t>
              </a:r>
              <a:r>
                <a:rPr lang="zh-TW" altLang="en-US" sz="3600" dirty="0"/>
                <a:t>（　　　　）。</a:t>
              </a: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310045" y="766445"/>
              <a:ext cx="646331" cy="607756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7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808344" y="3277433"/>
            <a:ext cx="738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頭家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987824" y="535702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8.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862008" y="3535848"/>
            <a:ext cx="73866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水噹噹</a:t>
            </a:r>
          </a:p>
        </p:txBody>
      </p:sp>
    </p:spTree>
    <p:extLst>
      <p:ext uri="{BB962C8B-B14F-4D97-AF65-F5344CB8AC3E}">
        <p14:creationId xmlns:p14="http://schemas.microsoft.com/office/powerpoint/2010/main" val="352379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5846078" y="587015"/>
            <a:ext cx="2659572" cy="6206041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5846078" y="697057"/>
            <a:ext cx="2659572" cy="6002722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0" tIns="46800" rIns="90000" bIns="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大俗賣　頭家　　打拚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鬱卒　　水噹噹　出頭天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辦</a:t>
            </a:r>
            <a:r>
              <a:rPr lang="zh-TW" altLang="en-US" sz="3600" dirty="0" smtClean="0">
                <a:latin typeface="ARStdKaiB5-Medium"/>
              </a:rPr>
              <a:t>桌　　愛睏　　三不五時</a:t>
            </a:r>
            <a:endParaRPr lang="en-US" altLang="zh-TW" sz="3600" dirty="0" smtClean="0">
              <a:latin typeface="ARStdKaiB5-Medium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3504064" y="535702"/>
            <a:ext cx="2123210" cy="6061650"/>
            <a:chOff x="5833166" y="766445"/>
            <a:chExt cx="2123210" cy="5699869"/>
          </a:xfrm>
        </p:grpSpPr>
        <p:sp>
          <p:nvSpPr>
            <p:cNvPr id="8" name="矩形 7"/>
            <p:cNvSpPr/>
            <p:nvPr/>
          </p:nvSpPr>
          <p:spPr>
            <a:xfrm>
              <a:off x="5833166" y="836712"/>
              <a:ext cx="2123210" cy="562960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眼看物價持續高漲，薪資卻未調漲，</a:t>
              </a:r>
              <a:r>
                <a:rPr lang="zh-TW" altLang="en-US" sz="3600" dirty="0" smtClean="0"/>
                <a:t>上班族</a:t>
              </a:r>
              <a:r>
                <a:rPr lang="zh-TW" altLang="en-US" sz="3600" dirty="0"/>
                <a:t>的心情越來越（</a:t>
              </a:r>
              <a:r>
                <a:rPr lang="zh-TW" altLang="en-US" sz="3600" dirty="0" smtClean="0"/>
                <a:t>　　　</a:t>
              </a:r>
              <a:r>
                <a:rPr lang="zh-TW" altLang="en-US" sz="3600" dirty="0"/>
                <a:t>　）了</a:t>
              </a:r>
              <a:r>
                <a:rPr lang="zh-TW" altLang="en-US" sz="3600" dirty="0" smtClean="0"/>
                <a:t>。</a:t>
              </a:r>
              <a:endParaRPr lang="zh-TW" altLang="en-US" sz="3600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261142" y="766445"/>
              <a:ext cx="646331" cy="607756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 smtClean="0"/>
                <a:t>9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522360" y="3236793"/>
            <a:ext cx="738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鬱卒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09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54" y="1055158"/>
            <a:ext cx="540000" cy="387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sp>
        <p:nvSpPr>
          <p:cNvPr id="5" name="Text Box 1712"/>
          <p:cNvSpPr txBox="1">
            <a:spLocks noChangeArrowheads="1"/>
          </p:cNvSpPr>
          <p:nvPr/>
        </p:nvSpPr>
        <p:spPr bwMode="auto">
          <a:xfrm>
            <a:off x="7586407" y="1124744"/>
            <a:ext cx="658001" cy="483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（每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格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1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分，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共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21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sp>
        <p:nvSpPr>
          <p:cNvPr id="7" name="矩形 6"/>
          <p:cNvSpPr/>
          <p:nvPr/>
        </p:nvSpPr>
        <p:spPr>
          <a:xfrm>
            <a:off x="5545583" y="836712"/>
            <a:ext cx="2122761" cy="576064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Times New Roman" pitchFamily="18" charset="0"/>
              </a:rPr>
              <a:t>請查出下列各組字的注音，並在（　）內填入正確的字，以完成句子。</a:t>
            </a:r>
            <a:endParaRPr lang="en-US" altLang="zh-TW" sz="3600" dirty="0" smtClean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374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432" y="817033"/>
            <a:ext cx="540000" cy="351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3" name="Text Box 1712"/>
          <p:cNvSpPr txBox="1">
            <a:spLocks noChangeArrowheads="1"/>
          </p:cNvSpPr>
          <p:nvPr/>
        </p:nvSpPr>
        <p:spPr bwMode="auto">
          <a:xfrm>
            <a:off x="7326653" y="605854"/>
            <a:ext cx="701731" cy="483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每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題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3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共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21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sp>
        <p:nvSpPr>
          <p:cNvPr id="5" name="矩形 4"/>
          <p:cNvSpPr/>
          <p:nvPr/>
        </p:nvSpPr>
        <p:spPr>
          <a:xfrm>
            <a:off x="6760116" y="764704"/>
            <a:ext cx="918265" cy="591949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/>
              <a:t>閱讀後回答問題。</a:t>
            </a:r>
          </a:p>
        </p:txBody>
      </p:sp>
      <p:grpSp>
        <p:nvGrpSpPr>
          <p:cNvPr id="16" name="群組 15"/>
          <p:cNvGrpSpPr/>
          <p:nvPr/>
        </p:nvGrpSpPr>
        <p:grpSpPr>
          <a:xfrm>
            <a:off x="5696252" y="523196"/>
            <a:ext cx="1107996" cy="4797538"/>
            <a:chOff x="5940152" y="694437"/>
            <a:chExt cx="1107996" cy="4797538"/>
          </a:xfrm>
        </p:grpSpPr>
        <p:sp>
          <p:nvSpPr>
            <p:cNvPr id="17" name="矩形 16"/>
            <p:cNvSpPr/>
            <p:nvPr/>
          </p:nvSpPr>
          <p:spPr>
            <a:xfrm>
              <a:off x="6139799" y="1244658"/>
              <a:ext cx="738664" cy="4247317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/>
                <a:t>單題</a:t>
              </a:r>
              <a:r>
                <a:rPr lang="zh-TW" altLang="en-US" sz="3600" dirty="0" smtClean="0"/>
                <a:t>：（      題</a:t>
              </a:r>
              <a:r>
                <a:rPr lang="zh-TW" altLang="en-US" sz="3600" dirty="0"/>
                <a:t>）</a:t>
              </a: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5940152" y="694437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600" dirty="0" smtClean="0"/>
                <a:t>(</a:t>
              </a:r>
              <a:r>
                <a:rPr lang="zh-TW" altLang="en-US" sz="3600" dirty="0"/>
                <a:t>一</a:t>
              </a:r>
              <a:r>
                <a:rPr lang="en-US" altLang="zh-TW" sz="3600" dirty="0" smtClean="0"/>
                <a:t>)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 rot="5400000">
            <a:off x="5980657" y="3318229"/>
            <a:ext cx="646331" cy="583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021162" y="2730404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 smtClean="0"/>
              <a:t>1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021162" y="3718773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4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1331640" y="1669312"/>
            <a:ext cx="4392488" cy="5017377"/>
          </a:xfrm>
          <a:prstGeom prst="roundRect">
            <a:avLst>
              <a:gd name="adj" fmla="val 5560"/>
            </a:avLst>
          </a:prstGeom>
          <a:solidFill>
            <a:srgbClr val="DDF1F2"/>
          </a:solidFill>
          <a:ln w="28575">
            <a:noFill/>
            <a:round/>
            <a:headEnd/>
            <a:tailEnd/>
          </a:ln>
        </p:spPr>
        <p:txBody>
          <a:bodyPr vert="eaVert" wrap="square">
            <a:noAutofit/>
          </a:bodyPr>
          <a:lstStyle/>
          <a:p>
            <a:pPr marL="93663" hangingPunct="0">
              <a:lnSpc>
                <a:spcPct val="120000"/>
              </a:lnSpc>
            </a:pP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　　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現代人</a:t>
            </a: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的兩片嘴脣，像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溫煦的</a:t>
            </a: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春風，也如凌厲的冬風，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能夠讓</a:t>
            </a: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你如醉如痴，也可以把你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活活颳</a:t>
            </a: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進地獄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。</a:t>
            </a:r>
            <a:endParaRPr lang="en-US" altLang="zh-TW" sz="36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93663" algn="r">
              <a:lnSpc>
                <a:spcPct val="120000"/>
              </a:lnSpc>
            </a:pP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（</a:t>
            </a:r>
            <a:r>
              <a:rPr lang="zh-TW" altLang="en-US" sz="3600" u="sng" dirty="0">
                <a:solidFill>
                  <a:srgbClr val="000000"/>
                </a:solidFill>
                <a:latin typeface="Times New Roman" pitchFamily="18" charset="0"/>
              </a:rPr>
              <a:t>隱地</a:t>
            </a:r>
            <a:r>
              <a:rPr lang="zh-TW" altLang="en-US" sz="3600" spc="-7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舌花）</a:t>
            </a:r>
            <a:endParaRPr kumimoji="1" lang="zh-TW" altLang="en-US" sz="36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856947" y="-9939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036576" y="1105610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25429" y="5187672"/>
            <a:ext cx="738664" cy="1015663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en-US" altLang="zh-TW" sz="3600" dirty="0" smtClean="0">
                <a:latin typeface="新細明體"/>
              </a:rPr>
              <a:t>﹏﹏</a:t>
            </a:r>
            <a:endParaRPr lang="zh-TW" altLang="en-US" sz="3600" dirty="0"/>
          </a:p>
        </p:txBody>
      </p:sp>
      <p:grpSp>
        <p:nvGrpSpPr>
          <p:cNvPr id="4" name="群組 3"/>
          <p:cNvGrpSpPr/>
          <p:nvPr/>
        </p:nvGrpSpPr>
        <p:grpSpPr>
          <a:xfrm>
            <a:off x="4762409" y="3818467"/>
            <a:ext cx="200455" cy="253140"/>
            <a:chOff x="4762409" y="3818467"/>
            <a:chExt cx="200455" cy="25314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0864" y="3929939"/>
              <a:ext cx="72000" cy="74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2409" y="3818467"/>
              <a:ext cx="109568" cy="253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272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7214892" y="-9939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7394521" y="1105610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7248057" y="28562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標楷體" pitchFamily="65" charset="-120"/>
                <a:ea typeface="標楷體" pitchFamily="65" charset="-120"/>
              </a:rPr>
              <a:t>Ａ</a:t>
            </a:r>
            <a:endParaRPr lang="zh-TW" altLang="en-US" sz="3600" dirty="0">
              <a:solidFill>
                <a:srgbClr val="EC008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32550" y="1665968"/>
            <a:ext cx="6167842" cy="4931384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/>
              <a:t>此段話的涵義，與下列何者相近？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良言一句三冬暖，惡語傷人六月</a:t>
            </a:r>
            <a:r>
              <a:rPr lang="zh-TW" altLang="en-US" sz="3600" dirty="0" smtClean="0"/>
              <a:t>寒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多門之室生風，多口之人生</a:t>
            </a:r>
            <a:r>
              <a:rPr lang="zh-TW" altLang="en-US" sz="3600" dirty="0" smtClean="0"/>
              <a:t>禍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無風不起浪，空穴易來</a:t>
            </a:r>
            <a:r>
              <a:rPr lang="zh-TW" altLang="en-US" sz="3600" dirty="0" smtClean="0"/>
              <a:t>風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沉默是金，多言多敗。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597405" y="1630541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spc="-1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spc="-1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893549" y="1630541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spc="-1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spc="-1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301261" y="1626974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spc="-100" dirty="0" smtClean="0">
                <a:latin typeface="標楷體" pitchFamily="65" charset="-120"/>
                <a:ea typeface="標楷體" pitchFamily="65" charset="-120"/>
              </a:rPr>
              <a:t>(C)</a:t>
            </a:r>
            <a:endParaRPr lang="zh-TW" altLang="en-US" sz="3600" spc="-1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979712" y="1626692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spc="-1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spc="-1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930800" y="0"/>
            <a:ext cx="1224000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9340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308304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72645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 smtClean="0"/>
              <a:t>2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395608" y="1772816"/>
            <a:ext cx="6776792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u="sng" dirty="0">
                <a:latin typeface="ARStdKaiB5-Medium"/>
              </a:rPr>
              <a:t>戴爾</a:t>
            </a:r>
            <a:r>
              <a:rPr lang="en-US" altLang="zh-TW" sz="3600" u="sng" dirty="0">
                <a:latin typeface="ARStdKaiB5-Medium"/>
              </a:rPr>
              <a:t>‧</a:t>
            </a:r>
            <a:r>
              <a:rPr lang="zh-TW" altLang="en-US" sz="3600" u="sng" dirty="0">
                <a:latin typeface="ARStdKaiB5-Medium"/>
              </a:rPr>
              <a:t>卡內基</a:t>
            </a:r>
            <a:r>
              <a:rPr lang="zh-TW" altLang="en-US" sz="3600" dirty="0">
                <a:latin typeface="ARStdKaiB5-Medium"/>
              </a:rPr>
              <a:t>小時非常調皮，幾</a:t>
            </a:r>
            <a:r>
              <a:rPr lang="zh-TW" altLang="en-US" sz="3600" dirty="0" smtClean="0">
                <a:latin typeface="ARStdKaiB5-Medium"/>
              </a:rPr>
              <a:t>次險</a:t>
            </a:r>
            <a:r>
              <a:rPr lang="zh-TW" altLang="en-US" sz="3600" dirty="0">
                <a:latin typeface="ARStdKaiB5-Medium"/>
              </a:rPr>
              <a:t>被學校開除。一日，父親把他</a:t>
            </a:r>
            <a:r>
              <a:rPr lang="zh-TW" altLang="en-US" sz="3600" dirty="0" smtClean="0">
                <a:latin typeface="ARStdKaiB5-Medium"/>
              </a:rPr>
              <a:t>介紹</a:t>
            </a:r>
            <a:r>
              <a:rPr lang="zh-TW" altLang="en-US" sz="3600" dirty="0">
                <a:latin typeface="ARStdKaiB5-Medium"/>
              </a:rPr>
              <a:t>給他的新繼母：「他是全鎮最</a:t>
            </a:r>
            <a:r>
              <a:rPr lang="zh-TW" altLang="en-US" sz="3600" dirty="0" smtClean="0">
                <a:latin typeface="ARStdKaiB5-Medium"/>
              </a:rPr>
              <a:t>調皮</a:t>
            </a:r>
            <a:r>
              <a:rPr lang="zh-TW" altLang="en-US" sz="3600" dirty="0">
                <a:latin typeface="ARStdKaiB5-Medium"/>
              </a:rPr>
              <a:t>的男孩，妳可要小心些。」</a:t>
            </a:r>
            <a:r>
              <a:rPr lang="zh-TW" altLang="en-US" sz="3600" dirty="0" smtClean="0">
                <a:latin typeface="ARStdKaiB5-Medium"/>
              </a:rPr>
              <a:t>意想不到</a:t>
            </a:r>
            <a:r>
              <a:rPr lang="zh-TW" altLang="en-US" sz="3600" dirty="0">
                <a:latin typeface="ARStdKaiB5-Medium"/>
              </a:rPr>
              <a:t>的是，繼母的回話叫他眼睛</a:t>
            </a:r>
            <a:r>
              <a:rPr lang="zh-TW" altLang="en-US" sz="3600" dirty="0" smtClean="0">
                <a:latin typeface="ARStdKaiB5-Medium"/>
              </a:rPr>
              <a:t>溼潤</a:t>
            </a:r>
            <a:r>
              <a:rPr lang="zh-TW" altLang="en-US" sz="3600" dirty="0">
                <a:latin typeface="ARStdKaiB5-Medium"/>
              </a:rPr>
              <a:t>，心裡感動，從此專心學習，</a:t>
            </a:r>
            <a:r>
              <a:rPr lang="zh-TW" altLang="en-US" sz="3600" dirty="0" smtClean="0">
                <a:latin typeface="ARStdKaiB5-Medium"/>
              </a:rPr>
              <a:t>成為</a:t>
            </a:r>
            <a:r>
              <a:rPr lang="zh-TW" altLang="en-US" sz="3600" dirty="0">
                <a:latin typeface="ARStdKaiB5-Medium"/>
              </a:rPr>
              <a:t>世界行銷學大師</a:t>
            </a:r>
            <a:r>
              <a:rPr lang="zh-TW" altLang="en-US" sz="3600" dirty="0" smtClean="0">
                <a:latin typeface="ARStdKaiB5-Medium"/>
              </a:rPr>
              <a:t>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481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3309896" y="116632"/>
            <a:ext cx="4838248" cy="6442800"/>
            <a:chOff x="3309896" y="260648"/>
            <a:chExt cx="4838248" cy="6442800"/>
          </a:xfrm>
        </p:grpSpPr>
        <p:sp>
          <p:nvSpPr>
            <p:cNvPr id="4" name="矩形 3"/>
            <p:cNvSpPr/>
            <p:nvPr/>
          </p:nvSpPr>
          <p:spPr>
            <a:xfrm>
              <a:off x="7308304" y="260648"/>
              <a:ext cx="738664" cy="1477328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 smtClean="0">
                  <a:latin typeface="標楷體" pitchFamily="65" charset="-120"/>
                  <a:ea typeface="標楷體" pitchFamily="65" charset="-120"/>
                </a:rPr>
                <a:t>（  ）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7472645" y="1379677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2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3309896" y="1916832"/>
              <a:ext cx="4838248" cy="4786616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hangingPunct="0">
                <a:lnSpc>
                  <a:spcPct val="120000"/>
                </a:lnSpc>
              </a:pPr>
              <a:r>
                <a:rPr lang="zh-TW" altLang="en-US" sz="3600" dirty="0">
                  <a:latin typeface="ARStdKaiB5-Medium"/>
                </a:rPr>
                <a:t>以下選項</a:t>
              </a:r>
              <a:r>
                <a:rPr lang="zh-TW" altLang="en-US" sz="3600" dirty="0" smtClean="0">
                  <a:latin typeface="ARStdKaiB5-Medium"/>
                </a:rPr>
                <a:t>內容</a:t>
              </a:r>
              <a:r>
                <a:rPr lang="zh-TW" altLang="en-US" sz="3600" dirty="0">
                  <a:latin typeface="ARStdKaiB5-Medium"/>
                </a:rPr>
                <a:t>，何者最有可能是繼母的</a:t>
              </a:r>
              <a:r>
                <a:rPr lang="zh-TW" altLang="en-US" sz="3600" dirty="0" smtClean="0">
                  <a:latin typeface="ARStdKaiB5-Medium"/>
                </a:rPr>
                <a:t>回話？</a:t>
              </a: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r>
                <a:rPr lang="zh-TW" altLang="en-US" sz="3600" dirty="0"/>
                <a:t>他的調皮起因於缺乏母愛，我</a:t>
              </a:r>
              <a:r>
                <a:rPr lang="zh-TW" altLang="en-US" sz="3600" dirty="0" smtClean="0"/>
                <a:t>和你</a:t>
              </a:r>
              <a:r>
                <a:rPr lang="zh-TW" altLang="en-US" sz="3600" dirty="0"/>
                <a:t>都有責任必須好好地管教</a:t>
              </a:r>
              <a:r>
                <a:rPr lang="zh-TW" altLang="en-US" sz="3600" dirty="0" smtClean="0"/>
                <a:t>他</a:t>
              </a: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r>
                <a:rPr lang="zh-TW" altLang="en-US" sz="3600" dirty="0"/>
                <a:t>他不調皮，而是最聰明的孩子</a:t>
              </a:r>
              <a:r>
                <a:rPr lang="zh-TW" altLang="en-US" sz="3600" dirty="0" smtClean="0"/>
                <a:t>，只是</a:t>
              </a:r>
              <a:r>
                <a:rPr lang="zh-TW" altLang="en-US" sz="3600" dirty="0"/>
                <a:t>還沒找到發洩熱情的</a:t>
              </a:r>
              <a:r>
                <a:rPr lang="zh-TW" altLang="en-US" sz="3600" dirty="0" smtClean="0"/>
                <a:t>地方</a:t>
              </a:r>
              <a:endParaRPr lang="en-US" altLang="zh-TW" sz="3600" dirty="0" smtClean="0"/>
            </a:p>
          </p:txBody>
        </p:sp>
      </p:grpSp>
      <p:sp>
        <p:nvSpPr>
          <p:cNvPr id="13" name="文字方塊 2"/>
          <p:cNvSpPr txBox="1">
            <a:spLocks noChangeArrowheads="1"/>
          </p:cNvSpPr>
          <p:nvPr/>
        </p:nvSpPr>
        <p:spPr bwMode="auto">
          <a:xfrm>
            <a:off x="5940152" y="1774557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2"/>
          <p:cNvSpPr txBox="1">
            <a:spLocks noChangeArrowheads="1"/>
          </p:cNvSpPr>
          <p:nvPr/>
        </p:nvSpPr>
        <p:spPr bwMode="auto">
          <a:xfrm>
            <a:off x="3995936" y="1774557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1712"/>
          <p:cNvSpPr txBox="1">
            <a:spLocks noChangeArrowheads="1"/>
          </p:cNvSpPr>
          <p:nvPr/>
        </p:nvSpPr>
        <p:spPr bwMode="auto">
          <a:xfrm>
            <a:off x="4644008" y="116632"/>
            <a:ext cx="1514261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（「管教」二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字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 過於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嚴厲，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宜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 改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為「愛」）</a:t>
            </a:r>
          </a:p>
        </p:txBody>
      </p:sp>
      <p:sp>
        <p:nvSpPr>
          <p:cNvPr id="17" name="Text Box 1712"/>
          <p:cNvSpPr txBox="1">
            <a:spLocks noChangeArrowheads="1"/>
          </p:cNvSpPr>
          <p:nvPr/>
        </p:nvSpPr>
        <p:spPr bwMode="auto">
          <a:xfrm>
            <a:off x="1726179" y="2348880"/>
            <a:ext cx="1071062" cy="434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呈現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出寬容接納、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口角春風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 的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姿態）</a:t>
            </a:r>
          </a:p>
        </p:txBody>
      </p:sp>
    </p:spTree>
    <p:extLst>
      <p:ext uri="{BB962C8B-B14F-4D97-AF65-F5344CB8AC3E}">
        <p14:creationId xmlns:p14="http://schemas.microsoft.com/office/powerpoint/2010/main" val="291301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3309896" y="116632"/>
            <a:ext cx="4838248" cy="6442800"/>
            <a:chOff x="3309896" y="260648"/>
            <a:chExt cx="4838248" cy="6442800"/>
          </a:xfrm>
        </p:grpSpPr>
        <p:sp>
          <p:nvSpPr>
            <p:cNvPr id="4" name="矩形 3"/>
            <p:cNvSpPr/>
            <p:nvPr/>
          </p:nvSpPr>
          <p:spPr>
            <a:xfrm>
              <a:off x="7308304" y="260648"/>
              <a:ext cx="738664" cy="1477328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 smtClean="0">
                  <a:latin typeface="標楷體" pitchFamily="65" charset="-120"/>
                  <a:ea typeface="標楷體" pitchFamily="65" charset="-120"/>
                </a:rPr>
                <a:t>（  ）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7472645" y="1379677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2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3309896" y="1916832"/>
              <a:ext cx="4838248" cy="4786616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hangingPunct="0">
                <a:lnSpc>
                  <a:spcPct val="120000"/>
                </a:lnSpc>
              </a:pPr>
              <a:r>
                <a:rPr lang="zh-TW" altLang="en-US" sz="3600" dirty="0">
                  <a:latin typeface="ARStdKaiB5-Medium"/>
                </a:rPr>
                <a:t>以下選項</a:t>
              </a:r>
              <a:r>
                <a:rPr lang="zh-TW" altLang="en-US" sz="3600" dirty="0" smtClean="0">
                  <a:latin typeface="ARStdKaiB5-Medium"/>
                </a:rPr>
                <a:t>內容</a:t>
              </a:r>
              <a:r>
                <a:rPr lang="zh-TW" altLang="en-US" sz="3600" dirty="0">
                  <a:latin typeface="ARStdKaiB5-Medium"/>
                </a:rPr>
                <a:t>，何者最有可能是繼母的</a:t>
              </a:r>
              <a:r>
                <a:rPr lang="zh-TW" altLang="en-US" sz="3600" dirty="0" smtClean="0">
                  <a:latin typeface="ARStdKaiB5-Medium"/>
                </a:rPr>
                <a:t>回話？</a:t>
              </a: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r>
                <a:rPr lang="zh-TW" altLang="en-US" sz="3600" dirty="0"/>
                <a:t>他何止調皮，我早聽說他的</a:t>
              </a:r>
              <a:r>
                <a:rPr lang="zh-TW" altLang="en-US" sz="3600" dirty="0" smtClean="0"/>
                <a:t>失當行為</a:t>
              </a:r>
              <a:r>
                <a:rPr lang="zh-TW" altLang="en-US" sz="3600" dirty="0"/>
                <a:t>，不用你說，我一定會</a:t>
              </a:r>
              <a:r>
                <a:rPr lang="zh-TW" altLang="en-US" sz="3600" dirty="0" smtClean="0"/>
                <a:t>小心</a:t>
              </a: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r>
                <a:rPr lang="zh-TW" altLang="en-US" sz="3600" dirty="0"/>
                <a:t>他不調皮，他是全鎮最乖的</a:t>
              </a:r>
              <a:r>
                <a:rPr lang="zh-TW" altLang="en-US" sz="3600" dirty="0" smtClean="0"/>
                <a:t>孩子</a:t>
              </a:r>
              <a:r>
                <a:rPr lang="zh-TW" altLang="en-US" sz="3600" dirty="0"/>
                <a:t>，你沒看到學校都要開除他。</a:t>
              </a:r>
              <a:endParaRPr lang="en-US" altLang="zh-TW" sz="3600" dirty="0" smtClean="0"/>
            </a:p>
          </p:txBody>
        </p:sp>
      </p:grpSp>
      <p:sp>
        <p:nvSpPr>
          <p:cNvPr id="13" name="文字方塊 2"/>
          <p:cNvSpPr txBox="1">
            <a:spLocks noChangeArrowheads="1"/>
          </p:cNvSpPr>
          <p:nvPr/>
        </p:nvSpPr>
        <p:spPr bwMode="auto">
          <a:xfrm>
            <a:off x="5940152" y="1774557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2"/>
          <p:cNvSpPr txBox="1">
            <a:spLocks noChangeArrowheads="1"/>
          </p:cNvSpPr>
          <p:nvPr/>
        </p:nvSpPr>
        <p:spPr bwMode="auto">
          <a:xfrm>
            <a:off x="3306222" y="1774557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1712"/>
          <p:cNvSpPr txBox="1">
            <a:spLocks noChangeArrowheads="1"/>
          </p:cNvSpPr>
          <p:nvPr/>
        </p:nvSpPr>
        <p:spPr bwMode="auto">
          <a:xfrm>
            <a:off x="3886419" y="2905984"/>
            <a:ext cx="1071062" cy="376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呈現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出雪上加霜、口吐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利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 劍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的姿態）</a:t>
            </a:r>
          </a:p>
        </p:txBody>
      </p:sp>
      <p:sp>
        <p:nvSpPr>
          <p:cNvPr id="17" name="Text Box 1712"/>
          <p:cNvSpPr txBox="1">
            <a:spLocks noChangeArrowheads="1"/>
          </p:cNvSpPr>
          <p:nvPr/>
        </p:nvSpPr>
        <p:spPr bwMode="auto">
          <a:xfrm>
            <a:off x="1677390" y="2249353"/>
            <a:ext cx="590354" cy="434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（倒反法。諷刺他很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調皮）</a:t>
            </a:r>
            <a:endParaRPr lang="zh-TW" altLang="en-US" sz="2400" dirty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58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3309896" y="116632"/>
            <a:ext cx="4838248" cy="6442800"/>
            <a:chOff x="3309896" y="260648"/>
            <a:chExt cx="4838248" cy="6442800"/>
          </a:xfrm>
        </p:grpSpPr>
        <p:sp>
          <p:nvSpPr>
            <p:cNvPr id="4" name="矩形 3"/>
            <p:cNvSpPr/>
            <p:nvPr/>
          </p:nvSpPr>
          <p:spPr>
            <a:xfrm>
              <a:off x="7308304" y="260648"/>
              <a:ext cx="738664" cy="1477328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 smtClean="0">
                  <a:latin typeface="標楷體" pitchFamily="65" charset="-120"/>
                  <a:ea typeface="標楷體" pitchFamily="65" charset="-120"/>
                </a:rPr>
                <a:t>（  ）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7472645" y="1379677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2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3309896" y="1916832"/>
              <a:ext cx="4838248" cy="4786616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hangingPunct="0">
                <a:lnSpc>
                  <a:spcPct val="120000"/>
                </a:lnSpc>
              </a:pPr>
              <a:r>
                <a:rPr lang="zh-TW" altLang="en-US" sz="3600" dirty="0">
                  <a:latin typeface="ARStdKaiB5-Medium"/>
                </a:rPr>
                <a:t>以下選項</a:t>
              </a:r>
              <a:r>
                <a:rPr lang="zh-TW" altLang="en-US" sz="3600" dirty="0" smtClean="0">
                  <a:latin typeface="ARStdKaiB5-Medium"/>
                </a:rPr>
                <a:t>內容</a:t>
              </a:r>
              <a:r>
                <a:rPr lang="zh-TW" altLang="en-US" sz="3600" dirty="0">
                  <a:latin typeface="ARStdKaiB5-Medium"/>
                </a:rPr>
                <a:t>，何者最有可能是繼母的</a:t>
              </a:r>
              <a:r>
                <a:rPr lang="zh-TW" altLang="en-US" sz="3600" dirty="0" smtClean="0">
                  <a:latin typeface="ARStdKaiB5-Medium"/>
                </a:rPr>
                <a:t>回話？</a:t>
              </a: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r>
                <a:rPr lang="zh-TW" altLang="en-US" sz="3600" dirty="0" smtClean="0"/>
                <a:t>他</a:t>
              </a:r>
              <a:r>
                <a:rPr lang="zh-TW" altLang="en-US" sz="3600" dirty="0"/>
                <a:t>不調皮，而是最聰明的孩子</a:t>
              </a:r>
              <a:r>
                <a:rPr lang="zh-TW" altLang="en-US" sz="3600" dirty="0" smtClean="0"/>
                <a:t>，只是</a:t>
              </a:r>
              <a:r>
                <a:rPr lang="zh-TW" altLang="en-US" sz="3600" dirty="0"/>
                <a:t>還沒找到發洩熱情的</a:t>
              </a:r>
              <a:r>
                <a:rPr lang="zh-TW" altLang="en-US" sz="3600" dirty="0" smtClean="0"/>
                <a:t>地方</a:t>
              </a:r>
              <a:endParaRPr lang="en-US" altLang="zh-TW" sz="3600" dirty="0" smtClean="0"/>
            </a:p>
          </p:txBody>
        </p:sp>
      </p:grpSp>
      <p:sp>
        <p:nvSpPr>
          <p:cNvPr id="14" name="文字方塊 2"/>
          <p:cNvSpPr txBox="1">
            <a:spLocks noChangeArrowheads="1"/>
          </p:cNvSpPr>
          <p:nvPr/>
        </p:nvSpPr>
        <p:spPr bwMode="auto">
          <a:xfrm>
            <a:off x="5292080" y="1774557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Text Box 1712"/>
          <p:cNvSpPr txBox="1">
            <a:spLocks noChangeArrowheads="1"/>
          </p:cNvSpPr>
          <p:nvPr/>
        </p:nvSpPr>
        <p:spPr bwMode="auto">
          <a:xfrm>
            <a:off x="3203848" y="2348880"/>
            <a:ext cx="1071062" cy="434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呈現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出寬容接納、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口角春風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 的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姿態）</a:t>
            </a:r>
          </a:p>
        </p:txBody>
      </p:sp>
      <p:sp>
        <p:nvSpPr>
          <p:cNvPr id="11" name="矩形 10"/>
          <p:cNvSpPr/>
          <p:nvPr/>
        </p:nvSpPr>
        <p:spPr>
          <a:xfrm>
            <a:off x="7336879" y="478413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標楷體" pitchFamily="65" charset="-120"/>
                <a:ea typeface="標楷體" pitchFamily="65" charset="-120"/>
              </a:rPr>
              <a:t>Ｂ</a:t>
            </a:r>
            <a:endParaRPr lang="zh-TW" altLang="en-US" sz="3600" dirty="0">
              <a:solidFill>
                <a:srgbClr val="EC008C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85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281600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45941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3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254024" y="1772816"/>
            <a:ext cx="4838248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下列文句「　」中的詞語，何者</a:t>
            </a:r>
            <a:r>
              <a:rPr lang="zh-TW" altLang="en-US" sz="3600" dirty="0" smtClean="0">
                <a:latin typeface="ARStdKaiB5-Medium"/>
              </a:rPr>
              <a:t>使用</a:t>
            </a:r>
            <a:r>
              <a:rPr lang="zh-TW" altLang="en-US" sz="3600" dirty="0">
                <a:latin typeface="ARStdKaiB5-Medium"/>
              </a:rPr>
              <a:t>最恰當</a:t>
            </a:r>
            <a:r>
              <a:rPr lang="zh-TW" altLang="en-US" sz="3600" dirty="0" smtClean="0">
                <a:latin typeface="ARStdKaiB5-Medium"/>
              </a:rPr>
              <a:t>？</a:t>
            </a:r>
            <a:endParaRPr lang="en-US" altLang="zh-TW" sz="3600" dirty="0" smtClean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他騎車時因貪快而翻覆，摔</a:t>
            </a:r>
            <a:r>
              <a:rPr lang="zh-TW" altLang="en-US" sz="3600" dirty="0" smtClean="0">
                <a:latin typeface="ARStdKaiB5-Medium"/>
              </a:rPr>
              <a:t>得「</a:t>
            </a:r>
            <a:r>
              <a:rPr lang="zh-TW" altLang="en-US" sz="3600" dirty="0">
                <a:latin typeface="ARStdKaiB5-Medium"/>
              </a:rPr>
              <a:t>遍體鱗傷</a:t>
            </a:r>
            <a:r>
              <a:rPr lang="zh-TW" altLang="en-US" sz="3600" dirty="0" smtClean="0">
                <a:latin typeface="ARStdKaiB5-Medium"/>
              </a:rPr>
              <a:t>」</a:t>
            </a:r>
            <a:endParaRPr lang="en-US" altLang="zh-TW" sz="3600" dirty="0" smtClean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每到夜晚，夜鶯就展現「巧舌如簧」的唱</a:t>
            </a:r>
            <a:r>
              <a:rPr lang="zh-TW" altLang="en-US" sz="3600" dirty="0" smtClean="0">
                <a:latin typeface="ARStdKaiB5-Medium"/>
              </a:rPr>
              <a:t>功</a:t>
            </a:r>
            <a:endParaRPr lang="en-US" altLang="zh-TW" sz="3600" dirty="0" smtClean="0">
              <a:latin typeface="ARStdKaiB5-Medium"/>
            </a:endParaRPr>
          </a:p>
        </p:txBody>
      </p: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5870184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2"/>
          <p:cNvSpPr txBox="1">
            <a:spLocks noChangeArrowheads="1"/>
          </p:cNvSpPr>
          <p:nvPr/>
        </p:nvSpPr>
        <p:spPr bwMode="auto">
          <a:xfrm>
            <a:off x="456388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124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269981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34322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3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577608" y="1772816"/>
            <a:ext cx="5503045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下列文句「　」中的詞語，何者</a:t>
            </a:r>
            <a:r>
              <a:rPr lang="zh-TW" altLang="en-US" sz="3600" dirty="0" smtClean="0">
                <a:latin typeface="ARStdKaiB5-Medium"/>
              </a:rPr>
              <a:t>使用</a:t>
            </a:r>
            <a:r>
              <a:rPr lang="zh-TW" altLang="en-US" sz="3600" dirty="0">
                <a:latin typeface="ARStdKaiB5-Medium"/>
              </a:rPr>
              <a:t>最恰當</a:t>
            </a:r>
            <a:r>
              <a:rPr lang="zh-TW" altLang="en-US" sz="3600" dirty="0" smtClean="0">
                <a:latin typeface="ARStdKaiB5-Medium"/>
              </a:rPr>
              <a:t>？</a:t>
            </a:r>
            <a:endParaRPr lang="en-US" altLang="zh-TW" sz="3600" dirty="0" smtClean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遊戲王卡牌玩家把各式卡片「縱橫捭闔」排開</a:t>
            </a:r>
            <a:endParaRPr lang="en-US" altLang="zh-TW" sz="3600" dirty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u="sng" dirty="0" smtClean="0">
                <a:latin typeface="ARStdKaiB5-Medium"/>
              </a:rPr>
              <a:t>鳳凰</a:t>
            </a:r>
            <a:r>
              <a:rPr lang="zh-TW" altLang="en-US" sz="3600" dirty="0">
                <a:latin typeface="ARStdKaiB5-Medium"/>
              </a:rPr>
              <a:t>颱風逼近，將帶來「</a:t>
            </a:r>
            <a:r>
              <a:rPr lang="zh-TW" altLang="en-US" sz="3600" dirty="0" smtClean="0">
                <a:latin typeface="ARStdKaiB5-Medium"/>
              </a:rPr>
              <a:t>叱吒風雲</a:t>
            </a:r>
            <a:r>
              <a:rPr lang="zh-TW" altLang="en-US" sz="3600" dirty="0">
                <a:latin typeface="ARStdKaiB5-Medium"/>
              </a:rPr>
              <a:t>」的雨勢。</a:t>
            </a:r>
          </a:p>
        </p:txBody>
      </p: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5848405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2"/>
          <p:cNvSpPr txBox="1">
            <a:spLocks noChangeArrowheads="1"/>
          </p:cNvSpPr>
          <p:nvPr/>
        </p:nvSpPr>
        <p:spPr bwMode="auto">
          <a:xfrm>
            <a:off x="3910861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831273" y="2276872"/>
            <a:ext cx="738664" cy="151216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en-US" altLang="zh-TW" sz="3600" dirty="0">
                <a:latin typeface="新細明體"/>
              </a:rPr>
              <a:t>﹏﹏﹏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161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281600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45941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3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583619" y="1772816"/>
            <a:ext cx="3508653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下列文句「　」中的詞語，何者</a:t>
            </a:r>
            <a:r>
              <a:rPr lang="zh-TW" altLang="en-US" sz="3600" dirty="0" smtClean="0">
                <a:latin typeface="ARStdKaiB5-Medium"/>
              </a:rPr>
              <a:t>使用</a:t>
            </a:r>
            <a:r>
              <a:rPr lang="zh-TW" altLang="en-US" sz="3600" dirty="0">
                <a:latin typeface="ARStdKaiB5-Medium"/>
              </a:rPr>
              <a:t>最恰當</a:t>
            </a:r>
            <a:r>
              <a:rPr lang="zh-TW" altLang="en-US" sz="3600" dirty="0" smtClean="0">
                <a:latin typeface="ARStdKaiB5-Medium"/>
              </a:rPr>
              <a:t>？</a:t>
            </a:r>
            <a:endParaRPr lang="en-US" altLang="zh-TW" sz="3600" dirty="0" smtClean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endParaRPr lang="en-US" altLang="zh-TW" sz="3600" dirty="0" smtClean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他</a:t>
            </a:r>
            <a:r>
              <a:rPr lang="zh-TW" altLang="en-US" sz="3600" dirty="0">
                <a:latin typeface="ARStdKaiB5-Medium"/>
              </a:rPr>
              <a:t>騎車時因貪快而翻覆，摔</a:t>
            </a:r>
            <a:r>
              <a:rPr lang="zh-TW" altLang="en-US" sz="3600" dirty="0" smtClean="0">
                <a:latin typeface="ARStdKaiB5-Medium"/>
              </a:rPr>
              <a:t>得「</a:t>
            </a:r>
            <a:r>
              <a:rPr lang="zh-TW" altLang="en-US" sz="3600" dirty="0">
                <a:latin typeface="ARStdKaiB5-Medium"/>
              </a:rPr>
              <a:t>遍體鱗傷</a:t>
            </a:r>
            <a:r>
              <a:rPr lang="zh-TW" altLang="en-US" sz="3600" dirty="0" smtClean="0">
                <a:latin typeface="ARStdKaiB5-Medium"/>
              </a:rPr>
              <a:t>」</a:t>
            </a:r>
            <a:endParaRPr lang="en-US" altLang="zh-TW" sz="3600" dirty="0" smtClean="0">
              <a:latin typeface="ARStdKaiB5-Medium"/>
            </a:endParaRPr>
          </a:p>
        </p:txBody>
      </p: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529208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300111" y="487063"/>
            <a:ext cx="646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Ａ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5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-14090" y="116632"/>
            <a:ext cx="8186490" cy="6524616"/>
            <a:chOff x="-14090" y="260648"/>
            <a:chExt cx="8186490" cy="6524616"/>
          </a:xfrm>
        </p:grpSpPr>
        <p:sp>
          <p:nvSpPr>
            <p:cNvPr id="4" name="矩形 3"/>
            <p:cNvSpPr/>
            <p:nvPr/>
          </p:nvSpPr>
          <p:spPr>
            <a:xfrm>
              <a:off x="7361728" y="260648"/>
              <a:ext cx="738664" cy="1477328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 smtClean="0">
                  <a:latin typeface="標楷體" pitchFamily="65" charset="-120"/>
                  <a:ea typeface="標楷體" pitchFamily="65" charset="-120"/>
                </a:rPr>
                <a:t>（  ）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7526069" y="1379677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4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-14090" y="1998648"/>
              <a:ext cx="8162234" cy="4786616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hangingPunct="0">
                <a:lnSpc>
                  <a:spcPct val="120000"/>
                </a:lnSpc>
              </a:pPr>
              <a:r>
                <a:rPr lang="zh-TW" altLang="en-US" sz="3600" dirty="0">
                  <a:latin typeface="ARStdKaiB5-Medium"/>
                </a:rPr>
                <a:t>「口中的舌頭是什麼？它是智慧</a:t>
              </a:r>
              <a:r>
                <a:rPr lang="zh-TW" altLang="en-US" sz="3600" dirty="0" smtClean="0">
                  <a:latin typeface="ARStdKaiB5-Medium"/>
                </a:rPr>
                <a:t>寶箱</a:t>
              </a:r>
              <a:r>
                <a:rPr lang="zh-TW" altLang="en-US" sz="3600" dirty="0">
                  <a:latin typeface="ARStdKaiB5-Medium"/>
                </a:rPr>
                <a:t>的鑰匙，只要不打開，誰都</a:t>
              </a:r>
              <a:r>
                <a:rPr lang="zh-TW" altLang="en-US" sz="3600" dirty="0" smtClean="0">
                  <a:latin typeface="ARStdKaiB5-Medium"/>
                </a:rPr>
                <a:t>不知道</a:t>
              </a:r>
              <a:r>
                <a:rPr lang="zh-TW" altLang="en-US" sz="3600" dirty="0">
                  <a:latin typeface="ARStdKaiB5-Medium"/>
                </a:rPr>
                <a:t>裡面裝的是珠寶還是雜貨。」</a:t>
              </a:r>
              <a:r>
                <a:rPr lang="zh-TW" altLang="en-US" sz="3600" dirty="0" smtClean="0">
                  <a:latin typeface="ARStdKaiB5-Medium"/>
                </a:rPr>
                <a:t>以下</a:t>
              </a:r>
              <a:r>
                <a:rPr lang="zh-TW" altLang="en-US" sz="3600" dirty="0">
                  <a:latin typeface="ARStdKaiB5-Medium"/>
                </a:rPr>
                <a:t>文句，何者和上文</a:t>
              </a:r>
              <a:r>
                <a:rPr lang="zh-TW" altLang="en-US" sz="3600" u="dbl" dirty="0">
                  <a:latin typeface="ARStdKaiB5-Medium"/>
                </a:rPr>
                <a:t>相去最</a:t>
              </a:r>
              <a:r>
                <a:rPr lang="zh-TW" altLang="en-US" sz="3600" u="dbl" dirty="0" smtClean="0">
                  <a:latin typeface="ARStdKaiB5-Medium"/>
                </a:rPr>
                <a:t>遠</a:t>
              </a:r>
              <a:r>
                <a:rPr lang="zh-TW" altLang="en-US" sz="3600" dirty="0" smtClean="0">
                  <a:latin typeface="ARStdKaiB5-Medium"/>
                </a:rPr>
                <a:t>？</a:t>
              </a:r>
              <a:endParaRPr lang="en-US" altLang="zh-TW" sz="3600" dirty="0" smtClean="0"/>
            </a:p>
            <a:p>
              <a:pPr marL="504000">
                <a:lnSpc>
                  <a:spcPct val="120000"/>
                </a:lnSpc>
              </a:pPr>
              <a:r>
                <a:rPr lang="zh-TW" altLang="en-US" sz="3600" dirty="0"/>
                <a:t>若能善於說話，你就勝於野獸</a:t>
              </a:r>
              <a:r>
                <a:rPr lang="zh-TW" altLang="en-US" sz="3600" dirty="0" smtClean="0"/>
                <a:t>；若是</a:t>
              </a:r>
              <a:r>
                <a:rPr lang="zh-TW" altLang="en-US" sz="3600" dirty="0"/>
                <a:t>語無倫次，野獸就勝於</a:t>
              </a:r>
              <a:r>
                <a:rPr lang="zh-TW" altLang="en-US" sz="3600" dirty="0" smtClean="0"/>
                <a:t>你</a:t>
              </a:r>
              <a:endParaRPr lang="en-US" altLang="zh-TW" sz="3600" dirty="0" smtClean="0"/>
            </a:p>
            <a:p>
              <a:pPr marL="504000">
                <a:lnSpc>
                  <a:spcPct val="120000"/>
                </a:lnSpc>
              </a:pPr>
              <a:r>
                <a:rPr lang="zh-TW" altLang="en-US" sz="3600" dirty="0"/>
                <a:t>說話反映一個人的智慧，舌頭</a:t>
              </a:r>
              <a:r>
                <a:rPr lang="zh-TW" altLang="en-US" sz="3600" dirty="0" smtClean="0"/>
                <a:t>常常</a:t>
              </a:r>
              <a:r>
                <a:rPr lang="zh-TW" altLang="en-US" sz="3600" dirty="0"/>
                <a:t>是表現自己最赤裸的履歷表</a:t>
              </a:r>
            </a:p>
          </p:txBody>
        </p:sp>
      </p:grp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1331640" y="1880148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2"/>
          <p:cNvSpPr txBox="1">
            <a:spLocks noChangeArrowheads="1"/>
          </p:cNvSpPr>
          <p:nvPr/>
        </p:nvSpPr>
        <p:spPr bwMode="auto">
          <a:xfrm>
            <a:off x="3316496" y="1880148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339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方塊 13"/>
          <p:cNvSpPr txBox="1"/>
          <p:nvPr/>
        </p:nvSpPr>
        <p:spPr>
          <a:xfrm>
            <a:off x="7930800" y="0"/>
            <a:ext cx="1224000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graphicFrame>
        <p:nvGraphicFramePr>
          <p:cNvPr id="8" name="Group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378178"/>
              </p:ext>
            </p:extLst>
          </p:nvPr>
        </p:nvGraphicFramePr>
        <p:xfrm>
          <a:off x="755576" y="548680"/>
          <a:ext cx="7128792" cy="6192688"/>
        </p:xfrm>
        <a:graphic>
          <a:graphicData uri="http://schemas.openxmlformats.org/drawingml/2006/table">
            <a:tbl>
              <a:tblPr/>
              <a:tblGrid>
                <a:gridCol w="2376264"/>
                <a:gridCol w="1872208"/>
                <a:gridCol w="2376263"/>
                <a:gridCol w="504057"/>
              </a:tblGrid>
              <a:tr h="48561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1056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毽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腱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鍵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字形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020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字音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342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毽子：一種遊戲用具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連接肌肉和骨頭的結締組織，極富韌性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45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供人用手指按壓的小板</a:t>
                      </a:r>
                    </a:p>
                    <a:p>
                      <a:pPr marL="45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比喻機關或事物的扼要部分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釋　    義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819" y="1268760"/>
            <a:ext cx="472381" cy="502857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743" y="1268760"/>
            <a:ext cx="441905" cy="480000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60"/>
            <a:ext cx="432000" cy="47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712"/>
          <p:cNvSpPr txBox="1">
            <a:spLocks noChangeArrowheads="1"/>
          </p:cNvSpPr>
          <p:nvPr/>
        </p:nvSpPr>
        <p:spPr bwMode="auto">
          <a:xfrm>
            <a:off x="793086" y="3151128"/>
            <a:ext cx="590354" cy="375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（「毽子」一詞往往連用）</a:t>
            </a:r>
          </a:p>
        </p:txBody>
      </p:sp>
      <p:sp>
        <p:nvSpPr>
          <p:cNvPr id="13" name="矩形 12"/>
          <p:cNvSpPr/>
          <p:nvPr/>
        </p:nvSpPr>
        <p:spPr>
          <a:xfrm>
            <a:off x="6718557" y="3327961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</a:t>
            </a:r>
            <a:endParaRPr lang="zh-TW" altLang="en-US" sz="3200" dirty="0"/>
          </a:p>
        </p:txBody>
      </p:sp>
      <p:sp>
        <p:nvSpPr>
          <p:cNvPr id="15" name="矩形 14"/>
          <p:cNvSpPr/>
          <p:nvPr/>
        </p:nvSpPr>
        <p:spPr>
          <a:xfrm>
            <a:off x="5606025" y="3327961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</a:t>
            </a:r>
            <a:endParaRPr lang="zh-TW" alt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867" y="2468852"/>
            <a:ext cx="366341" cy="72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475" y="2468852"/>
            <a:ext cx="366341" cy="72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616" y="2468852"/>
            <a:ext cx="366341" cy="72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82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-14090" y="116632"/>
            <a:ext cx="8186490" cy="6524616"/>
            <a:chOff x="-14090" y="260648"/>
            <a:chExt cx="8186490" cy="6524616"/>
          </a:xfrm>
        </p:grpSpPr>
        <p:sp>
          <p:nvSpPr>
            <p:cNvPr id="4" name="矩形 3"/>
            <p:cNvSpPr/>
            <p:nvPr/>
          </p:nvSpPr>
          <p:spPr>
            <a:xfrm>
              <a:off x="7361728" y="260648"/>
              <a:ext cx="738664" cy="1477328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 smtClean="0">
                  <a:latin typeface="標楷體" pitchFamily="65" charset="-120"/>
                  <a:ea typeface="標楷體" pitchFamily="65" charset="-120"/>
                </a:rPr>
                <a:t>（  ）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7526069" y="1379677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4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-14090" y="1998648"/>
              <a:ext cx="8162234" cy="4786616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hangingPunct="0">
                <a:lnSpc>
                  <a:spcPct val="120000"/>
                </a:lnSpc>
              </a:pPr>
              <a:r>
                <a:rPr lang="zh-TW" altLang="en-US" sz="3600" dirty="0">
                  <a:latin typeface="ARStdKaiB5-Medium"/>
                </a:rPr>
                <a:t>「口中的舌頭是什麼？它是智慧</a:t>
              </a:r>
              <a:r>
                <a:rPr lang="zh-TW" altLang="en-US" sz="3600" dirty="0" smtClean="0">
                  <a:latin typeface="ARStdKaiB5-Medium"/>
                </a:rPr>
                <a:t>寶箱</a:t>
              </a:r>
              <a:r>
                <a:rPr lang="zh-TW" altLang="en-US" sz="3600" dirty="0">
                  <a:latin typeface="ARStdKaiB5-Medium"/>
                </a:rPr>
                <a:t>的鑰匙，只要不打開，誰都</a:t>
              </a:r>
              <a:r>
                <a:rPr lang="zh-TW" altLang="en-US" sz="3600" dirty="0" smtClean="0">
                  <a:latin typeface="ARStdKaiB5-Medium"/>
                </a:rPr>
                <a:t>不知道</a:t>
              </a:r>
              <a:r>
                <a:rPr lang="zh-TW" altLang="en-US" sz="3600" dirty="0">
                  <a:latin typeface="ARStdKaiB5-Medium"/>
                </a:rPr>
                <a:t>裡面裝的是珠寶還是雜貨。」</a:t>
              </a:r>
              <a:r>
                <a:rPr lang="zh-TW" altLang="en-US" sz="3600" dirty="0" smtClean="0">
                  <a:latin typeface="ARStdKaiB5-Medium"/>
                </a:rPr>
                <a:t>以下</a:t>
              </a:r>
              <a:r>
                <a:rPr lang="zh-TW" altLang="en-US" sz="3600" dirty="0">
                  <a:latin typeface="ARStdKaiB5-Medium"/>
                </a:rPr>
                <a:t>文句，何者和上文</a:t>
              </a:r>
              <a:r>
                <a:rPr lang="zh-TW" altLang="en-US" sz="3600" u="dbl" dirty="0">
                  <a:latin typeface="ARStdKaiB5-Medium"/>
                </a:rPr>
                <a:t>相去最</a:t>
              </a:r>
              <a:r>
                <a:rPr lang="zh-TW" altLang="en-US" sz="3600" u="dbl" dirty="0" smtClean="0">
                  <a:latin typeface="ARStdKaiB5-Medium"/>
                </a:rPr>
                <a:t>遠</a:t>
              </a:r>
              <a:r>
                <a:rPr lang="zh-TW" altLang="en-US" sz="3600" dirty="0" smtClean="0">
                  <a:latin typeface="ARStdKaiB5-Medium"/>
                </a:rPr>
                <a:t>？</a:t>
              </a:r>
              <a:endParaRPr lang="en-US" altLang="zh-TW" sz="3600" dirty="0" smtClean="0"/>
            </a:p>
            <a:p>
              <a:pPr marL="504000">
                <a:lnSpc>
                  <a:spcPct val="120000"/>
                </a:lnSpc>
              </a:pPr>
              <a:r>
                <a:rPr lang="zh-TW" altLang="en-US" sz="3600" dirty="0"/>
                <a:t>愛一個人與其送珠寶，不如</a:t>
              </a:r>
              <a:r>
                <a:rPr lang="zh-TW" altLang="en-US" sz="3600" dirty="0" smtClean="0"/>
                <a:t>打開真誠</a:t>
              </a:r>
              <a:r>
                <a:rPr lang="zh-TW" altLang="en-US" sz="3600" dirty="0"/>
                <a:t>的百寶箱，口吐智慧</a:t>
              </a:r>
              <a:r>
                <a:rPr lang="zh-TW" altLang="en-US" sz="3600" dirty="0" smtClean="0"/>
                <a:t>言語</a:t>
              </a:r>
              <a:endParaRPr lang="en-US" altLang="zh-TW" sz="3600" dirty="0" smtClean="0"/>
            </a:p>
            <a:p>
              <a:pPr marL="504000">
                <a:lnSpc>
                  <a:spcPct val="120000"/>
                </a:lnSpc>
              </a:pPr>
              <a:r>
                <a:rPr lang="zh-TW" altLang="en-US" sz="3600" dirty="0"/>
                <a:t>智者說話，是因為他們有話</a:t>
              </a:r>
              <a:r>
                <a:rPr lang="zh-TW" altLang="en-US" sz="3600" dirty="0" smtClean="0"/>
                <a:t>要說</a:t>
              </a:r>
              <a:r>
                <a:rPr lang="zh-TW" altLang="en-US" sz="3600" dirty="0"/>
                <a:t>；愚者說話，是因為他們想說。</a:t>
              </a:r>
            </a:p>
          </p:txBody>
        </p:sp>
      </p:grp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391858" y="487063"/>
            <a:ext cx="646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Ｃ</a:t>
            </a:r>
          </a:p>
        </p:txBody>
      </p: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1331640" y="1880148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2"/>
          <p:cNvSpPr txBox="1">
            <a:spLocks noChangeArrowheads="1"/>
          </p:cNvSpPr>
          <p:nvPr/>
        </p:nvSpPr>
        <p:spPr bwMode="auto">
          <a:xfrm>
            <a:off x="3316496" y="1880148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2871016" y="10716"/>
            <a:ext cx="3730252" cy="2156447"/>
            <a:chOff x="2871016" y="46866"/>
            <a:chExt cx="3730252" cy="2156447"/>
          </a:xfrm>
        </p:grpSpPr>
        <p:sp>
          <p:nvSpPr>
            <p:cNvPr id="16" name="Text Box 1712"/>
            <p:cNvSpPr txBox="1">
              <a:spLocks noChangeArrowheads="1"/>
            </p:cNvSpPr>
            <p:nvPr/>
          </p:nvSpPr>
          <p:spPr bwMode="auto">
            <a:xfrm>
              <a:off x="2871016" y="46866"/>
              <a:ext cx="3730252" cy="21564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square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（根據　 、 　 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     、 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　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可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知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，從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一個 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人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的言語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能  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看出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他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是否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有智慧；　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贈人良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言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更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勝於珠寶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）</a:t>
              </a:r>
            </a:p>
          </p:txBody>
        </p:sp>
        <p:sp>
          <p:nvSpPr>
            <p:cNvPr id="12" name="Text Box 1712"/>
            <p:cNvSpPr txBox="1">
              <a:spLocks noChangeArrowheads="1"/>
            </p:cNvSpPr>
            <p:nvPr/>
          </p:nvSpPr>
          <p:spPr bwMode="auto">
            <a:xfrm>
              <a:off x="5524376" y="274074"/>
              <a:ext cx="559792" cy="498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TW" sz="2400" dirty="0" smtClean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(B)</a:t>
              </a:r>
              <a:endParaRPr lang="zh-TW" altLang="en-US" sz="2400" dirty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4" name="Text Box 1712"/>
            <p:cNvSpPr txBox="1">
              <a:spLocks noChangeArrowheads="1"/>
            </p:cNvSpPr>
            <p:nvPr/>
          </p:nvSpPr>
          <p:spPr bwMode="auto">
            <a:xfrm>
              <a:off x="5956424" y="872862"/>
              <a:ext cx="559792" cy="498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TW" sz="2400" dirty="0" smtClean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en-US" altLang="zh-TW" sz="2400" dirty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A</a:t>
              </a:r>
              <a:r>
                <a:rPr lang="en-US" altLang="zh-TW" sz="2400" dirty="0" smtClean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5" name="Text Box 1712"/>
            <p:cNvSpPr txBox="1">
              <a:spLocks noChangeArrowheads="1"/>
            </p:cNvSpPr>
            <p:nvPr/>
          </p:nvSpPr>
          <p:spPr bwMode="auto">
            <a:xfrm>
              <a:off x="5524376" y="878640"/>
              <a:ext cx="559792" cy="498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TW" sz="2400" dirty="0" smtClean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(D)</a:t>
              </a:r>
              <a:endParaRPr lang="zh-TW" altLang="en-US" sz="2400" dirty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" name="Text Box 1712"/>
            <p:cNvSpPr txBox="1">
              <a:spLocks noChangeArrowheads="1"/>
            </p:cNvSpPr>
            <p:nvPr/>
          </p:nvSpPr>
          <p:spPr bwMode="auto">
            <a:xfrm>
              <a:off x="3796184" y="1526712"/>
              <a:ext cx="559792" cy="498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TW" sz="2400" dirty="0" smtClean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(C)</a:t>
              </a:r>
              <a:endParaRPr lang="zh-TW" altLang="en-US" sz="2400" dirty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212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 bwMode="auto">
          <a:xfrm>
            <a:off x="1115616" y="636230"/>
            <a:ext cx="6438575" cy="5961122"/>
          </a:xfrm>
          <a:prstGeom prst="roundRect">
            <a:avLst>
              <a:gd name="adj" fmla="val 4198"/>
            </a:avLst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46400">
              <a:lnSpc>
                <a:spcPct val="120000"/>
              </a:lnSpc>
              <a:tabLst>
                <a:tab pos="5649913" algn="l"/>
              </a:tabLst>
            </a:pPr>
            <a:r>
              <a:rPr lang="zh-TW" altLang="en-US" sz="3600" dirty="0"/>
              <a:t>古代</a:t>
            </a:r>
            <a:r>
              <a:rPr lang="zh-TW" altLang="en-US" sz="3600" u="sng" dirty="0"/>
              <a:t>希臘</a:t>
            </a:r>
            <a:r>
              <a:rPr lang="zh-TW" altLang="en-US" sz="3600" dirty="0"/>
              <a:t>有個名叫</a:t>
            </a:r>
            <a:r>
              <a:rPr lang="zh-TW" altLang="en-US" sz="3600" u="sng" dirty="0"/>
              <a:t>阿爾契比</a:t>
            </a:r>
            <a:r>
              <a:rPr lang="en-US" altLang="zh-TW" sz="3600" u="sng" dirty="0"/>
              <a:t>‧</a:t>
            </a:r>
            <a:r>
              <a:rPr lang="zh-TW" altLang="en-US" sz="3600" u="sng" dirty="0"/>
              <a:t>亞迪斯</a:t>
            </a:r>
            <a:r>
              <a:rPr lang="zh-TW" altLang="en-US" sz="3600" dirty="0"/>
              <a:t>的大富翁，有一次在哲學家</a:t>
            </a:r>
            <a:r>
              <a:rPr lang="zh-TW" altLang="en-US" sz="3600" u="sng" dirty="0" smtClean="0"/>
              <a:t>蘇格拉底</a:t>
            </a:r>
            <a:r>
              <a:rPr lang="zh-TW" altLang="en-US" sz="3600" dirty="0" smtClean="0"/>
              <a:t>面前</a:t>
            </a:r>
            <a:r>
              <a:rPr lang="zh-TW" altLang="en-US" sz="3600" dirty="0"/>
              <a:t>述說自己擁有廣大的土地。</a:t>
            </a:r>
            <a:r>
              <a:rPr lang="zh-TW" altLang="en-US" sz="3600" u="sng" dirty="0" smtClean="0"/>
              <a:t>蘇格拉底</a:t>
            </a:r>
            <a:r>
              <a:rPr lang="zh-TW" altLang="en-US" sz="3600" dirty="0"/>
              <a:t>聽了之後，不直接與他談論，</a:t>
            </a:r>
            <a:r>
              <a:rPr lang="zh-TW" altLang="en-US" sz="3600" dirty="0" smtClean="0"/>
              <a:t>從容</a:t>
            </a:r>
            <a:r>
              <a:rPr lang="zh-TW" altLang="en-US" sz="3600" dirty="0"/>
              <a:t>地打開一張世界地圖，指著地</a:t>
            </a:r>
            <a:r>
              <a:rPr lang="zh-TW" altLang="en-US" sz="3600" dirty="0" smtClean="0"/>
              <a:t>圖說</a:t>
            </a:r>
            <a:r>
              <a:rPr lang="zh-TW" altLang="en-US" sz="3600" dirty="0"/>
              <a:t>：「請問你的土地在哪個地方？</a:t>
            </a:r>
            <a:r>
              <a:rPr lang="zh-TW" altLang="en-US" sz="3600" dirty="0" smtClean="0"/>
              <a:t>」</a:t>
            </a:r>
            <a:endParaRPr lang="en-US" altLang="zh-TW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7812360" y="639486"/>
            <a:ext cx="917025" cy="4445698"/>
            <a:chOff x="7667266" y="495470"/>
            <a:chExt cx="917025" cy="4445698"/>
          </a:xfrm>
        </p:grpSpPr>
        <p:sp>
          <p:nvSpPr>
            <p:cNvPr id="13" name="矩形 12"/>
            <p:cNvSpPr/>
            <p:nvPr/>
          </p:nvSpPr>
          <p:spPr>
            <a:xfrm>
              <a:off x="7793776" y="1155516"/>
              <a:ext cx="738664" cy="3785652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題組：</a:t>
              </a:r>
              <a:r>
                <a:rPr lang="en-US" altLang="zh-TW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 題</a:t>
              </a:r>
              <a:r>
                <a:rPr lang="en-US" altLang="zh-TW" sz="3600" dirty="0">
                  <a:latin typeface="標楷體" pitchFamily="65" charset="-120"/>
                  <a:ea typeface="標楷體" pitchFamily="65" charset="-120"/>
                </a:rPr>
                <a:t>)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7937960" y="263509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5.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7937960" y="3583682"/>
              <a:ext cx="6321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7.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" name="Text Box 1712"/>
            <p:cNvSpPr txBox="1">
              <a:spLocks noChangeArrowheads="1"/>
            </p:cNvSpPr>
            <p:nvPr/>
          </p:nvSpPr>
          <p:spPr bwMode="auto">
            <a:xfrm>
              <a:off x="7667266" y="495470"/>
              <a:ext cx="793166" cy="757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864000" indent="-864000">
                <a:lnSpc>
                  <a:spcPct val="120000"/>
                </a:lnSpc>
              </a:pPr>
              <a:r>
                <a:rPr lang="en-US" altLang="zh-TW" sz="3600" spc="-500" dirty="0" smtClean="0"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3600" spc="-500" dirty="0" smtClean="0">
                  <a:latin typeface="標楷體" pitchFamily="65" charset="-120"/>
                  <a:ea typeface="標楷體" pitchFamily="65" charset="-120"/>
                </a:rPr>
                <a:t>二</a:t>
              </a:r>
              <a:r>
                <a:rPr lang="en-US" altLang="zh-TW" sz="3600" spc="-500" dirty="0" smtClean="0"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</p:grpSp>
      <p:sp>
        <p:nvSpPr>
          <p:cNvPr id="17" name="文字方塊 16"/>
          <p:cNvSpPr txBox="1"/>
          <p:nvPr/>
        </p:nvSpPr>
        <p:spPr>
          <a:xfrm rot="5400000">
            <a:off x="7976959" y="3284279"/>
            <a:ext cx="649852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6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～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092" y="809153"/>
            <a:ext cx="338808" cy="378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790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P61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 bwMode="auto">
          <a:xfrm>
            <a:off x="107504" y="636230"/>
            <a:ext cx="8136905" cy="5961122"/>
          </a:xfrm>
          <a:prstGeom prst="roundRect">
            <a:avLst>
              <a:gd name="adj" fmla="val 4198"/>
            </a:avLst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46400">
              <a:lnSpc>
                <a:spcPct val="120000"/>
              </a:lnSpc>
              <a:tabLst>
                <a:tab pos="5649913" algn="l"/>
              </a:tabLst>
            </a:pPr>
            <a:r>
              <a:rPr lang="zh-TW" altLang="en-US" sz="3600" u="sng" dirty="0" smtClean="0"/>
              <a:t>阿爾契比</a:t>
            </a:r>
            <a:r>
              <a:rPr lang="en-US" altLang="zh-TW" sz="3600" u="sng" dirty="0" smtClean="0"/>
              <a:t>‧</a:t>
            </a:r>
            <a:r>
              <a:rPr lang="zh-TW" altLang="en-US" sz="3600" u="sng" dirty="0" smtClean="0"/>
              <a:t>亞迪斯</a:t>
            </a:r>
            <a:r>
              <a:rPr lang="zh-TW" altLang="en-US" sz="3600" dirty="0" smtClean="0"/>
              <a:t>回答說：「</a:t>
            </a:r>
            <a:r>
              <a:rPr lang="zh-TW" altLang="en-US" sz="3600" dirty="0"/>
              <a:t>我的土地縱使再廣大，也不可能在這張</a:t>
            </a:r>
            <a:r>
              <a:rPr lang="zh-TW" altLang="en-US" sz="3600" dirty="0" smtClean="0"/>
              <a:t>地圖上</a:t>
            </a:r>
            <a:r>
              <a:rPr lang="zh-TW" altLang="en-US" sz="3600" dirty="0"/>
              <a:t>占一席之地啊！」</a:t>
            </a:r>
            <a:r>
              <a:rPr lang="zh-TW" altLang="en-US" sz="3600" u="sng" dirty="0"/>
              <a:t>蘇格拉底</a:t>
            </a:r>
            <a:r>
              <a:rPr lang="zh-TW" altLang="en-US" sz="3600" dirty="0" smtClean="0"/>
              <a:t>接著說</a:t>
            </a:r>
            <a:r>
              <a:rPr lang="zh-TW" altLang="en-US" sz="3600" dirty="0"/>
              <a:t>：「既然你的土地還不能在地圖</a:t>
            </a:r>
            <a:r>
              <a:rPr lang="zh-TW" altLang="en-US" sz="3600" dirty="0" smtClean="0"/>
              <a:t>上占</a:t>
            </a:r>
            <a:r>
              <a:rPr lang="zh-TW" altLang="en-US" sz="3600" dirty="0"/>
              <a:t>一席之地，那就不要再說了。</a:t>
            </a:r>
            <a:r>
              <a:rPr lang="zh-TW" altLang="en-US" sz="3600" dirty="0" smtClean="0"/>
              <a:t>」</a:t>
            </a:r>
            <a:endParaRPr lang="en-US" altLang="zh-TW" sz="3600" dirty="0" smtClean="0"/>
          </a:p>
          <a:p>
            <a:pPr marL="446400">
              <a:lnSpc>
                <a:spcPct val="120000"/>
              </a:lnSpc>
              <a:tabLst>
                <a:tab pos="5649913" algn="l"/>
              </a:tabLst>
            </a:pPr>
            <a:r>
              <a:rPr lang="zh-TW" altLang="en-US" sz="3600" u="sng" dirty="0"/>
              <a:t>德國</a:t>
            </a:r>
            <a:r>
              <a:rPr lang="zh-TW" altLang="en-US" sz="3600" dirty="0"/>
              <a:t>科學家</a:t>
            </a:r>
            <a:r>
              <a:rPr lang="zh-TW" altLang="en-US" sz="3600" u="sng" dirty="0"/>
              <a:t>洪保德</a:t>
            </a:r>
            <a:r>
              <a:rPr lang="zh-TW" altLang="en-US" sz="3600" dirty="0"/>
              <a:t>拜訪</a:t>
            </a:r>
            <a:r>
              <a:rPr lang="zh-TW" altLang="en-US" sz="3600" u="sng" dirty="0"/>
              <a:t>美國</a:t>
            </a:r>
            <a:r>
              <a:rPr lang="zh-TW" altLang="en-US" sz="3600" dirty="0"/>
              <a:t>總統</a:t>
            </a:r>
            <a:r>
              <a:rPr lang="zh-TW" altLang="en-US" sz="3600" u="sng" dirty="0"/>
              <a:t>傑</a:t>
            </a:r>
            <a:r>
              <a:rPr lang="zh-TW" altLang="en-US" sz="3600" u="sng" dirty="0" smtClean="0"/>
              <a:t>佛遜</a:t>
            </a:r>
            <a:r>
              <a:rPr lang="zh-TW" altLang="en-US" sz="3600" dirty="0"/>
              <a:t>時，在總統的書房裡看到一張</a:t>
            </a:r>
            <a:r>
              <a:rPr lang="zh-TW" altLang="en-US" sz="3600" dirty="0" smtClean="0"/>
              <a:t>報紙</a:t>
            </a:r>
            <a:r>
              <a:rPr lang="zh-TW" altLang="en-US" sz="3600" dirty="0"/>
              <a:t>，上面滿是對總統批評攻擊的</a:t>
            </a:r>
            <a:r>
              <a:rPr lang="zh-TW" altLang="en-US" sz="3600" dirty="0" smtClean="0"/>
              <a:t>言論。</a:t>
            </a:r>
            <a:endParaRPr lang="en-US" altLang="zh-TW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456" y="771526"/>
            <a:ext cx="338400" cy="377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11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P61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 bwMode="auto">
          <a:xfrm>
            <a:off x="179512" y="636230"/>
            <a:ext cx="8094759" cy="5961122"/>
          </a:xfrm>
          <a:prstGeom prst="roundRect">
            <a:avLst>
              <a:gd name="adj" fmla="val 4198"/>
            </a:avLst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46400">
              <a:lnSpc>
                <a:spcPct val="120000"/>
              </a:lnSpc>
              <a:tabLst>
                <a:tab pos="5649913" algn="l"/>
              </a:tabLst>
            </a:pPr>
            <a:r>
              <a:rPr lang="zh-TW" altLang="en-US" sz="3600" u="sng" dirty="0"/>
              <a:t>洪保德</a:t>
            </a:r>
            <a:r>
              <a:rPr lang="zh-TW" altLang="en-US" sz="3600" dirty="0"/>
              <a:t>拿起報紙</a:t>
            </a:r>
            <a:r>
              <a:rPr lang="zh-TW" altLang="en-US" sz="3600" dirty="0" smtClean="0"/>
              <a:t>，憤憤不平地說</a:t>
            </a:r>
            <a:r>
              <a:rPr lang="zh-TW" altLang="en-US" sz="3600" dirty="0"/>
              <a:t>：「為什麼放任這些謠言氾濫？</a:t>
            </a:r>
            <a:r>
              <a:rPr lang="zh-TW" altLang="en-US" sz="3600" dirty="0" smtClean="0"/>
              <a:t>為什麼</a:t>
            </a:r>
            <a:r>
              <a:rPr lang="zh-TW" altLang="en-US" sz="3600" dirty="0"/>
              <a:t>不關閉這家報社？至少也要</a:t>
            </a:r>
            <a:r>
              <a:rPr lang="zh-TW" altLang="en-US" sz="3600" dirty="0" smtClean="0"/>
              <a:t>重罰編輯</a:t>
            </a:r>
            <a:r>
              <a:rPr lang="zh-TW" altLang="en-US" sz="3600" dirty="0"/>
              <a:t>，把這傢伙關進監獄。」</a:t>
            </a:r>
            <a:r>
              <a:rPr lang="zh-TW" altLang="en-US" sz="3600" u="sng" dirty="0"/>
              <a:t>傑佛</a:t>
            </a:r>
            <a:r>
              <a:rPr lang="zh-TW" altLang="en-US" sz="3600" u="sng" dirty="0" smtClean="0"/>
              <a:t>遜</a:t>
            </a:r>
            <a:r>
              <a:rPr lang="zh-TW" altLang="en-US" sz="3600" dirty="0" smtClean="0"/>
              <a:t>笑</a:t>
            </a:r>
            <a:r>
              <a:rPr lang="zh-TW" altLang="en-US" sz="3600" dirty="0"/>
              <a:t>著回答：「</a:t>
            </a:r>
            <a:r>
              <a:rPr lang="zh-TW" altLang="en-US" sz="3600" u="sng" dirty="0"/>
              <a:t>洪保德</a:t>
            </a:r>
            <a:r>
              <a:rPr lang="zh-TW" altLang="en-US" sz="3600" dirty="0"/>
              <a:t>，請把報紙</a:t>
            </a:r>
            <a:r>
              <a:rPr lang="zh-TW" altLang="en-US" sz="3600" dirty="0" smtClean="0"/>
              <a:t>收進</a:t>
            </a:r>
            <a:r>
              <a:rPr lang="zh-TW" altLang="en-US" sz="3600" dirty="0"/>
              <a:t>你的口袋吧！如果有任何人對</a:t>
            </a:r>
            <a:r>
              <a:rPr lang="zh-TW" altLang="en-US" sz="3600" u="sng" dirty="0"/>
              <a:t>美國</a:t>
            </a:r>
            <a:r>
              <a:rPr lang="zh-TW" altLang="en-US" sz="3600" dirty="0"/>
              <a:t>的新聞自由有懷疑，你可以拿出</a:t>
            </a:r>
            <a:r>
              <a:rPr lang="zh-TW" altLang="en-US" sz="3600" dirty="0" smtClean="0"/>
              <a:t>這張</a:t>
            </a:r>
            <a:r>
              <a:rPr lang="zh-TW" altLang="en-US" sz="3600" dirty="0"/>
              <a:t>報紙，並告訴他們你是在哪裡</a:t>
            </a:r>
            <a:r>
              <a:rPr lang="zh-TW" altLang="en-US" sz="3600" dirty="0" smtClean="0"/>
              <a:t>看到的</a:t>
            </a:r>
            <a:r>
              <a:rPr lang="zh-TW" altLang="en-US" sz="3600" dirty="0"/>
              <a:t>。」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280022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P61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303432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67773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5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275856" y="1772816"/>
            <a:ext cx="4838248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由第一則短文來看，</a:t>
            </a:r>
            <a:r>
              <a:rPr lang="zh-TW" altLang="en-US" sz="3600" u="sng" dirty="0">
                <a:latin typeface="ARStdKaiB5-Medium"/>
              </a:rPr>
              <a:t>蘇格拉底</a:t>
            </a:r>
            <a:r>
              <a:rPr lang="zh-TW" altLang="en-US" sz="3600" dirty="0">
                <a:latin typeface="ARStdKaiB5-Medium"/>
              </a:rPr>
              <a:t>對</a:t>
            </a:r>
            <a:r>
              <a:rPr lang="zh-TW" altLang="en-US" sz="3600" u="sng" dirty="0" smtClean="0">
                <a:latin typeface="ARStdKaiB5-Medium"/>
              </a:rPr>
              <a:t>阿爾</a:t>
            </a:r>
            <a:r>
              <a:rPr lang="zh-TW" altLang="en-US" sz="3600" u="sng" dirty="0">
                <a:latin typeface="ARStdKaiB5-Medium"/>
              </a:rPr>
              <a:t>契比</a:t>
            </a:r>
            <a:r>
              <a:rPr lang="en-US" altLang="zh-TW" sz="3600" u="sng" dirty="0">
                <a:latin typeface="ARStdKaiB5-Medium"/>
              </a:rPr>
              <a:t>‧</a:t>
            </a:r>
            <a:r>
              <a:rPr lang="zh-TW" altLang="en-US" sz="3600" u="sng" dirty="0">
                <a:latin typeface="ARStdKaiB5-Medium"/>
              </a:rPr>
              <a:t>亞迪斯</a:t>
            </a:r>
            <a:r>
              <a:rPr lang="zh-TW" altLang="en-US" sz="3600" dirty="0">
                <a:latin typeface="ARStdKaiB5-Medium"/>
              </a:rPr>
              <a:t>的行徑如何</a:t>
            </a:r>
            <a:r>
              <a:rPr lang="zh-TW" altLang="en-US" sz="3600" dirty="0" smtClean="0">
                <a:latin typeface="ARStdKaiB5-Medium"/>
              </a:rPr>
              <a:t>因應？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謔而不虐，促其自</a:t>
            </a:r>
            <a:r>
              <a:rPr lang="zh-TW" altLang="en-US" sz="3600" dirty="0" smtClean="0"/>
              <a:t>省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極盡諷刺，挫其</a:t>
            </a:r>
            <a:r>
              <a:rPr lang="zh-TW" altLang="en-US" sz="3600" dirty="0" smtClean="0"/>
              <a:t>銳氣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直言不諱，</a:t>
            </a:r>
            <a:r>
              <a:rPr lang="zh-TW" altLang="en-US" sz="3600" dirty="0" smtClean="0"/>
              <a:t>義正詞嚴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指桑罵槐，明褒暗貶。</a:t>
            </a:r>
          </a:p>
        </p:txBody>
      </p:sp>
      <p:sp>
        <p:nvSpPr>
          <p:cNvPr id="6" name="文字方塊 2"/>
          <p:cNvSpPr txBox="1">
            <a:spLocks noChangeArrowheads="1"/>
          </p:cNvSpPr>
          <p:nvPr/>
        </p:nvSpPr>
        <p:spPr bwMode="auto">
          <a:xfrm>
            <a:off x="3289568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2"/>
          <p:cNvSpPr txBox="1">
            <a:spLocks noChangeArrowheads="1"/>
          </p:cNvSpPr>
          <p:nvPr/>
        </p:nvSpPr>
        <p:spPr bwMode="auto">
          <a:xfrm>
            <a:off x="396304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2"/>
          <p:cNvSpPr txBox="1">
            <a:spLocks noChangeArrowheads="1"/>
          </p:cNvSpPr>
          <p:nvPr/>
        </p:nvSpPr>
        <p:spPr bwMode="auto">
          <a:xfrm>
            <a:off x="5272261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2"/>
          <p:cNvSpPr txBox="1">
            <a:spLocks noChangeArrowheads="1"/>
          </p:cNvSpPr>
          <p:nvPr/>
        </p:nvSpPr>
        <p:spPr bwMode="auto">
          <a:xfrm>
            <a:off x="461962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339161" y="488102"/>
            <a:ext cx="646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Ａ</a:t>
            </a:r>
          </a:p>
        </p:txBody>
      </p:sp>
    </p:spTree>
    <p:extLst>
      <p:ext uri="{BB962C8B-B14F-4D97-AF65-F5344CB8AC3E}">
        <p14:creationId xmlns:p14="http://schemas.microsoft.com/office/powerpoint/2010/main" val="203859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P61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303432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67773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6.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275856" y="1772816"/>
            <a:ext cx="4838248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文中</a:t>
            </a:r>
            <a:r>
              <a:rPr lang="zh-TW" altLang="en-US" sz="3600" u="sng" dirty="0">
                <a:latin typeface="ARStdKaiB5-Medium"/>
              </a:rPr>
              <a:t>阿爾契比</a:t>
            </a:r>
            <a:r>
              <a:rPr lang="en-US" altLang="zh-TW" sz="3600" u="sng" dirty="0">
                <a:latin typeface="ARStdKaiB5-Medium"/>
              </a:rPr>
              <a:t>‧</a:t>
            </a:r>
            <a:r>
              <a:rPr lang="zh-TW" altLang="en-US" sz="3600" u="sng" dirty="0">
                <a:latin typeface="ARStdKaiB5-Medium"/>
              </a:rPr>
              <a:t>亞迪斯</a:t>
            </a:r>
            <a:r>
              <a:rPr lang="zh-TW" altLang="en-US" sz="3600" dirty="0">
                <a:latin typeface="ARStdKaiB5-Medium"/>
              </a:rPr>
              <a:t>炫富的</a:t>
            </a:r>
            <a:r>
              <a:rPr lang="zh-TW" altLang="en-US" sz="3600" dirty="0" smtClean="0">
                <a:latin typeface="ARStdKaiB5-Medium"/>
              </a:rPr>
              <a:t>言行</a:t>
            </a:r>
            <a:r>
              <a:rPr lang="zh-TW" altLang="en-US" sz="3600" dirty="0">
                <a:latin typeface="ARStdKaiB5-Medium"/>
              </a:rPr>
              <a:t>，</a:t>
            </a:r>
            <a:r>
              <a:rPr lang="zh-TW" altLang="en-US" sz="3600" u="dbl" dirty="0">
                <a:latin typeface="ARStdKaiB5-Medium"/>
              </a:rPr>
              <a:t>不宜</a:t>
            </a:r>
            <a:r>
              <a:rPr lang="zh-TW" altLang="en-US" sz="3600" dirty="0">
                <a:latin typeface="ARStdKaiB5-Medium"/>
              </a:rPr>
              <a:t>用哪一則成語來</a:t>
            </a:r>
            <a:r>
              <a:rPr lang="zh-TW" altLang="en-US" sz="3600" dirty="0" smtClean="0">
                <a:latin typeface="ARStdKaiB5-Medium"/>
              </a:rPr>
              <a:t>形容？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 smtClean="0"/>
              <a:t>妄自尊大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 smtClean="0"/>
              <a:t>井蛙之見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 smtClean="0"/>
              <a:t>財大氣粗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>
                <a:solidFill>
                  <a:srgbClr val="0000CC"/>
                </a:solidFill>
              </a:rPr>
              <a:t>矯揉造作</a:t>
            </a:r>
          </a:p>
        </p:txBody>
      </p:sp>
      <p:sp>
        <p:nvSpPr>
          <p:cNvPr id="6" name="文字方塊 2"/>
          <p:cNvSpPr txBox="1">
            <a:spLocks noChangeArrowheads="1"/>
          </p:cNvSpPr>
          <p:nvPr/>
        </p:nvSpPr>
        <p:spPr bwMode="auto">
          <a:xfrm>
            <a:off x="3289568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2"/>
          <p:cNvSpPr txBox="1">
            <a:spLocks noChangeArrowheads="1"/>
          </p:cNvSpPr>
          <p:nvPr/>
        </p:nvSpPr>
        <p:spPr bwMode="auto">
          <a:xfrm>
            <a:off x="396304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2"/>
          <p:cNvSpPr txBox="1">
            <a:spLocks noChangeArrowheads="1"/>
          </p:cNvSpPr>
          <p:nvPr/>
        </p:nvSpPr>
        <p:spPr bwMode="auto">
          <a:xfrm>
            <a:off x="5272261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2"/>
          <p:cNvSpPr txBox="1">
            <a:spLocks noChangeArrowheads="1"/>
          </p:cNvSpPr>
          <p:nvPr/>
        </p:nvSpPr>
        <p:spPr bwMode="auto">
          <a:xfrm>
            <a:off x="461962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369641" y="488102"/>
            <a:ext cx="646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Ｄ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323528" y="692696"/>
            <a:ext cx="738664" cy="6048672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marL="2306638" indent="-2306638" eaLnBrk="1"/>
            <a:r>
              <a:rPr lang="zh-TW" altLang="en-US" sz="3600" dirty="0">
                <a:solidFill>
                  <a:srgbClr val="0000CC"/>
                </a:solidFill>
              </a:rPr>
              <a:t>矯揉造作：虛假做作不自然。</a:t>
            </a:r>
            <a:endParaRPr lang="zh-TW" altLang="en-US" sz="3600" dirty="0">
              <a:solidFill>
                <a:srgbClr val="0000CC"/>
              </a:solidFill>
              <a:latin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789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P61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303432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67773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7.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275856" y="1772816"/>
            <a:ext cx="4838248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下列敘述，何者最能說明第二則</a:t>
            </a:r>
            <a:r>
              <a:rPr lang="zh-TW" altLang="en-US" sz="3600" dirty="0" smtClean="0">
                <a:latin typeface="ARStdKaiB5-Medium"/>
              </a:rPr>
              <a:t>故事</a:t>
            </a:r>
            <a:r>
              <a:rPr lang="zh-TW" altLang="en-US" sz="3600" dirty="0">
                <a:latin typeface="ARStdKaiB5-Medium"/>
              </a:rPr>
              <a:t>的</a:t>
            </a:r>
            <a:r>
              <a:rPr lang="zh-TW" altLang="en-US" sz="3600" dirty="0" smtClean="0">
                <a:latin typeface="ARStdKaiB5-Medium"/>
              </a:rPr>
              <a:t>主旨？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 smtClean="0"/>
              <a:t>謠言止於智者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禍從口出，慎言慎</a:t>
            </a:r>
            <a:r>
              <a:rPr lang="zh-TW" altLang="en-US" sz="3600" dirty="0" smtClean="0"/>
              <a:t>行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說真話是通向監獄的</a:t>
            </a:r>
            <a:r>
              <a:rPr lang="zh-TW" altLang="en-US" sz="3600" dirty="0" smtClean="0"/>
              <a:t>捷徑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寬容才能維護民主的精神。</a:t>
            </a:r>
          </a:p>
        </p:txBody>
      </p:sp>
      <p:sp>
        <p:nvSpPr>
          <p:cNvPr id="6" name="文字方塊 2"/>
          <p:cNvSpPr txBox="1">
            <a:spLocks noChangeArrowheads="1"/>
          </p:cNvSpPr>
          <p:nvPr/>
        </p:nvSpPr>
        <p:spPr bwMode="auto">
          <a:xfrm>
            <a:off x="3262789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2"/>
          <p:cNvSpPr txBox="1">
            <a:spLocks noChangeArrowheads="1"/>
          </p:cNvSpPr>
          <p:nvPr/>
        </p:nvSpPr>
        <p:spPr bwMode="auto">
          <a:xfrm>
            <a:off x="459740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2"/>
          <p:cNvSpPr txBox="1">
            <a:spLocks noChangeArrowheads="1"/>
          </p:cNvSpPr>
          <p:nvPr/>
        </p:nvSpPr>
        <p:spPr bwMode="auto">
          <a:xfrm>
            <a:off x="5906621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2"/>
          <p:cNvSpPr txBox="1">
            <a:spLocks noChangeArrowheads="1"/>
          </p:cNvSpPr>
          <p:nvPr/>
        </p:nvSpPr>
        <p:spPr bwMode="auto">
          <a:xfrm>
            <a:off x="525398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369641" y="488102"/>
            <a:ext cx="646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Ｄ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98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94194"/>
              </p:ext>
            </p:extLst>
          </p:nvPr>
        </p:nvGraphicFramePr>
        <p:xfrm>
          <a:off x="2411760" y="620688"/>
          <a:ext cx="5688632" cy="5953864"/>
        </p:xfrm>
        <a:graphic>
          <a:graphicData uri="http://schemas.openxmlformats.org/drawingml/2006/table">
            <a:tbl>
              <a:tblPr/>
              <a:tblGrid>
                <a:gridCol w="5040560"/>
                <a:gridCol w="648072"/>
              </a:tblGrid>
              <a:tr h="5953864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3600" b="0" i="0" u="sng" strike="noStrike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小明</a:t>
                      </a:r>
                      <a:r>
                        <a:rPr lang="zh-TW" altLang="en-US" sz="3600" b="0" i="0" u="none" strike="noStrike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不僅善於踢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（　　）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子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，更是鋼琴好手。可惜這次他為了參加鋼琴比賽，長時間過度練習導致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肌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（　　）發炎，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關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（　　）時刻竟無法參賽，只能撫著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琴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（　　）暗自流淚。</a:t>
                      </a: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29" name="矩形 28"/>
          <p:cNvSpPr/>
          <p:nvPr/>
        </p:nvSpPr>
        <p:spPr>
          <a:xfrm>
            <a:off x="6702763" y="4509120"/>
            <a:ext cx="604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毽</a:t>
            </a:r>
            <a:endParaRPr lang="zh-TW" altLang="en-US" sz="3600" dirty="0">
              <a:solidFill>
                <a:srgbClr val="EC008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693110" y="4515156"/>
            <a:ext cx="604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EC008C"/>
                </a:solidFill>
              </a:rPr>
              <a:t>腱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3412088" y="4958242"/>
            <a:ext cx="646331" cy="784851"/>
            <a:chOff x="255834" y="357647"/>
            <a:chExt cx="646331" cy="784851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092" y="357647"/>
              <a:ext cx="205200" cy="205200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255834" y="49616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>
                  <a:solidFill>
                    <a:srgbClr val="EC008C"/>
                  </a:solidFill>
                </a:rPr>
                <a:t>鍵</a:t>
              </a: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4064723" y="2626752"/>
            <a:ext cx="646331" cy="762846"/>
            <a:chOff x="63612" y="3946122"/>
            <a:chExt cx="646331" cy="762846"/>
          </a:xfrm>
        </p:grpSpPr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94" y="3946122"/>
              <a:ext cx="209491" cy="209491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63612" y="406263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solidFill>
                    <a:srgbClr val="EC008C"/>
                  </a:solidFill>
                </a:rPr>
                <a:t>鍵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sp>
        <p:nvSpPr>
          <p:cNvPr id="14" name="文字方塊 13"/>
          <p:cNvSpPr txBox="1"/>
          <p:nvPr/>
        </p:nvSpPr>
        <p:spPr>
          <a:xfrm>
            <a:off x="7930800" y="0"/>
            <a:ext cx="1224000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9446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7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891708"/>
              </p:ext>
            </p:extLst>
          </p:nvPr>
        </p:nvGraphicFramePr>
        <p:xfrm>
          <a:off x="323528" y="620688"/>
          <a:ext cx="7776864" cy="5855945"/>
        </p:xfrm>
        <a:graphic>
          <a:graphicData uri="http://schemas.openxmlformats.org/drawingml/2006/table">
            <a:tbl>
              <a:tblPr/>
              <a:tblGrid>
                <a:gridCol w="1656184"/>
                <a:gridCol w="987008"/>
                <a:gridCol w="3627120"/>
                <a:gridCol w="799544"/>
                <a:gridCol w="707008"/>
              </a:tblGrid>
              <a:tr h="57639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23748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婢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稗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捭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字形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049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字音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2874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舊稱供使喚的丫頭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微小、卑賤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睥睨：斜著眼睛看人，表示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傲然輕視或不服氣的意思</a:t>
                      </a:r>
                    </a:p>
                  </a:txBody>
                  <a:tcPr marR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開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釋      義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23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915" y="1484784"/>
            <a:ext cx="472381" cy="502857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143" y="1496212"/>
            <a:ext cx="441905" cy="480000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805" y="1488593"/>
            <a:ext cx="426667" cy="495238"/>
          </a:xfrm>
          <a:prstGeom prst="rect">
            <a:avLst/>
          </a:prstGeom>
        </p:spPr>
      </p:pic>
      <p:pic>
        <p:nvPicPr>
          <p:cNvPr id="18" name="Picture 5" descr="C:\Users\HL\Desktop\picpick\00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92" y="1532644"/>
            <a:ext cx="403243" cy="44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1712"/>
          <p:cNvSpPr txBox="1">
            <a:spLocks noChangeArrowheads="1"/>
          </p:cNvSpPr>
          <p:nvPr/>
        </p:nvSpPr>
        <p:spPr bwMode="auto">
          <a:xfrm>
            <a:off x="2881317" y="3603496"/>
            <a:ext cx="1033553" cy="2921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（「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睥睨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」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一詞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往往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連用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449" y="4293096"/>
            <a:ext cx="198000" cy="24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121" y="2765902"/>
            <a:ext cx="423375" cy="67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375" y="2795431"/>
            <a:ext cx="485695" cy="61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552" y="2751086"/>
            <a:ext cx="449014" cy="69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71" y="2803010"/>
            <a:ext cx="486000" cy="605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120730"/>
              </p:ext>
            </p:extLst>
          </p:nvPr>
        </p:nvGraphicFramePr>
        <p:xfrm>
          <a:off x="4932040" y="620689"/>
          <a:ext cx="3558872" cy="6048671"/>
        </p:xfrm>
        <a:graphic>
          <a:graphicData uri="http://schemas.openxmlformats.org/drawingml/2006/table">
            <a:tbl>
              <a:tblPr/>
              <a:tblGrid>
                <a:gridCol w="3024336"/>
                <a:gridCol w="534536"/>
              </a:tblGrid>
              <a:tr h="6048671">
                <a:tc>
                  <a:txBody>
                    <a:bodyPr/>
                    <a:lstStyle/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官野史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記載，</a:t>
                      </a: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紅拂女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雖是（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女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出身，卻能慧眼識英雄，鼓勵</a:t>
                      </a: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李靖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輔佐</a:t>
                      </a: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李世民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一統江山。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17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sp>
        <p:nvSpPr>
          <p:cNvPr id="24" name="矩形 23"/>
          <p:cNvSpPr/>
          <p:nvPr/>
        </p:nvSpPr>
        <p:spPr>
          <a:xfrm>
            <a:off x="7215722" y="629359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" pitchFamily="2" charset="2"/>
              </a:rPr>
              <a:t></a:t>
            </a:r>
          </a:p>
        </p:txBody>
      </p:sp>
      <p:sp>
        <p:nvSpPr>
          <p:cNvPr id="32" name="矩形 31"/>
          <p:cNvSpPr/>
          <p:nvPr/>
        </p:nvSpPr>
        <p:spPr>
          <a:xfrm>
            <a:off x="7206669" y="1679644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稗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grpSp>
        <p:nvGrpSpPr>
          <p:cNvPr id="26" name="群組 25"/>
          <p:cNvGrpSpPr/>
          <p:nvPr/>
        </p:nvGrpSpPr>
        <p:grpSpPr>
          <a:xfrm>
            <a:off x="6934436" y="1674991"/>
            <a:ext cx="553998" cy="3996417"/>
            <a:chOff x="1475656" y="260648"/>
            <a:chExt cx="553998" cy="3996417"/>
          </a:xfrm>
        </p:grpSpPr>
        <p:sp>
          <p:nvSpPr>
            <p:cNvPr id="27" name="文字方塊 26"/>
            <p:cNvSpPr txBox="1"/>
            <p:nvPr/>
          </p:nvSpPr>
          <p:spPr>
            <a:xfrm>
              <a:off x="1475656" y="260648"/>
              <a:ext cx="553998" cy="399641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2400" dirty="0"/>
                <a:t>指街談巷說的瑣碎言論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9058" y="485996"/>
              <a:ext cx="242290" cy="262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9" name="矩形 28"/>
          <p:cNvSpPr/>
          <p:nvPr/>
        </p:nvSpPr>
        <p:spPr>
          <a:xfrm>
            <a:off x="6518026" y="3541771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婢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81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405629"/>
              </p:ext>
            </p:extLst>
          </p:nvPr>
        </p:nvGraphicFramePr>
        <p:xfrm>
          <a:off x="4860032" y="620689"/>
          <a:ext cx="3528392" cy="6048671"/>
        </p:xfrm>
        <a:graphic>
          <a:graphicData uri="http://schemas.openxmlformats.org/drawingml/2006/table">
            <a:tbl>
              <a:tblPr/>
              <a:tblGrid>
                <a:gridCol w="2896457"/>
                <a:gridCol w="631935"/>
              </a:tblGrid>
              <a:tr h="6048671">
                <a:tc>
                  <a:txBody>
                    <a:bodyPr/>
                    <a:lstStyle/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英國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首相</a:t>
                      </a: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邱吉爾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在外交上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縱橫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闔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，聯合盟軍打敗</a:t>
                      </a: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德國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，其成就足以（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睨天下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25" name="矩形 24"/>
          <p:cNvSpPr/>
          <p:nvPr/>
        </p:nvSpPr>
        <p:spPr>
          <a:xfrm>
            <a:off x="6998416" y="630000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</a:t>
            </a:r>
          </a:p>
        </p:txBody>
      </p:sp>
      <p:sp>
        <p:nvSpPr>
          <p:cNvPr id="17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99368" y="669836"/>
            <a:ext cx="4616648" cy="5976664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marL="2306638" indent="-2306638" eaLnBrk="1" hangingPunct="1"/>
            <a:r>
              <a:rPr lang="zh-TW" altLang="en-US" sz="3600" dirty="0">
                <a:solidFill>
                  <a:srgbClr val="0000CC"/>
                </a:solidFill>
              </a:rPr>
              <a:t>縱橫捭闔</a:t>
            </a:r>
            <a:r>
              <a:rPr lang="zh-TW" altLang="en-US" sz="3600" dirty="0" smtClean="0">
                <a:solidFill>
                  <a:srgbClr val="0000CC"/>
                </a:solidFill>
              </a:rPr>
              <a:t>：</a:t>
            </a:r>
            <a:r>
              <a:rPr lang="zh-TW" altLang="en-US" sz="3600" dirty="0">
                <a:solidFill>
                  <a:srgbClr val="0000CC"/>
                </a:solidFill>
              </a:rPr>
              <a:t>政治或外交上慣用的拉攏、分化等靈活高明的手段。捭闔，開合。縱橫，合縱、連橫的合稱，</a:t>
            </a:r>
            <a:r>
              <a:rPr lang="zh-TW" altLang="en-US" sz="3600" u="sng" dirty="0">
                <a:solidFill>
                  <a:srgbClr val="0000CC"/>
                </a:solidFill>
              </a:rPr>
              <a:t>戰國</a:t>
            </a:r>
            <a:r>
              <a:rPr lang="zh-TW" altLang="en-US" sz="3600" dirty="0">
                <a:solidFill>
                  <a:srgbClr val="0000CC"/>
                </a:solidFill>
              </a:rPr>
              <a:t>時代策士游說的</a:t>
            </a:r>
            <a:r>
              <a:rPr lang="zh-TW" altLang="en-US" sz="3600" dirty="0" smtClean="0">
                <a:solidFill>
                  <a:srgbClr val="0000CC"/>
                </a:solidFill>
              </a:rPr>
              <a:t>策略。</a:t>
            </a:r>
            <a:endParaRPr lang="zh-TW" altLang="en-US" sz="3600" dirty="0">
              <a:solidFill>
                <a:srgbClr val="0000CC"/>
              </a:solidFill>
              <a:latin typeface="標楷體" panose="03000509000000000000" pitchFamily="65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6329461" y="263865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捭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023494" y="169996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睥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0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0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oup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321507"/>
              </p:ext>
            </p:extLst>
          </p:nvPr>
        </p:nvGraphicFramePr>
        <p:xfrm>
          <a:off x="1835696" y="332656"/>
          <a:ext cx="5976663" cy="6336704"/>
        </p:xfrm>
        <a:graphic>
          <a:graphicData uri="http://schemas.openxmlformats.org/drawingml/2006/table">
            <a:tbl>
              <a:tblPr/>
              <a:tblGrid>
                <a:gridCol w="1770221"/>
                <a:gridCol w="2190219"/>
                <a:gridCol w="1350223"/>
                <a:gridCol w="666000"/>
              </a:tblGrid>
              <a:tr h="48561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1056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匣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閘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柙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字形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020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字音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3570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收藏器物的小箱子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可開可關，用以控制</a:t>
                      </a: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水流的設施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。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關獸畜的籠子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釋    義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pic>
        <p:nvPicPr>
          <p:cNvPr id="23" name="圖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227" y="1062896"/>
            <a:ext cx="472381" cy="502857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135" y="1052736"/>
            <a:ext cx="441905" cy="480000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431" y="1066070"/>
            <a:ext cx="426667" cy="495238"/>
          </a:xfrm>
          <a:prstGeom prst="rect">
            <a:avLst/>
          </a:prstGeom>
        </p:spPr>
      </p:pic>
      <p:sp>
        <p:nvSpPr>
          <p:cNvPr id="22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261" y="2264172"/>
            <a:ext cx="362347" cy="712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751" y="2264172"/>
            <a:ext cx="362347" cy="712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852" y="2180629"/>
            <a:ext cx="415345" cy="816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38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32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593990"/>
              </p:ext>
            </p:extLst>
          </p:nvPr>
        </p:nvGraphicFramePr>
        <p:xfrm>
          <a:off x="2843809" y="548679"/>
          <a:ext cx="5616624" cy="5889600"/>
        </p:xfrm>
        <a:graphic>
          <a:graphicData uri="http://schemas.openxmlformats.org/drawingml/2006/table">
            <a:tbl>
              <a:tblPr/>
              <a:tblGrid>
                <a:gridCol w="4896544"/>
                <a:gridCol w="720080"/>
              </a:tblGrid>
              <a:tr h="5889600">
                <a:tc>
                  <a:txBody>
                    <a:bodyPr/>
                    <a:lstStyle/>
                    <a:p>
                      <a:pPr marL="54000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正在當兵的哥哥，一旦放假就像掙脫（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籠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一般，到處邀約好友玩樂。大夥兒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話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）子一打開，便聊個沒完。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4000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水庫蓄水量已滿，須開啟（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門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洩洪。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        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3017519" y="167386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閘</a:t>
            </a:r>
            <a:endParaRPr lang="zh-TW" altLang="en-US" sz="3600" dirty="0">
              <a:solidFill>
                <a:srgbClr val="EC008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5006294" y="3542587"/>
            <a:ext cx="604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EC008C"/>
                </a:solidFill>
              </a:rPr>
              <a:t>匣</a:t>
            </a:r>
            <a:endParaRPr lang="zh-TW" altLang="en-US" sz="3600" dirty="0">
              <a:solidFill>
                <a:srgbClr val="EC008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6301933" y="3946229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柙</a:t>
            </a:r>
            <a:endParaRPr lang="zh-TW" altLang="en-US" sz="3600" dirty="0">
              <a:solidFill>
                <a:srgbClr val="EC008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999698" y="548680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" pitchFamily="2" charset="2"/>
              </a:rPr>
              <a:t></a:t>
            </a:r>
          </a:p>
        </p:txBody>
      </p:sp>
      <p:sp>
        <p:nvSpPr>
          <p:cNvPr id="36" name="矩形 35"/>
          <p:cNvSpPr/>
          <p:nvPr/>
        </p:nvSpPr>
        <p:spPr>
          <a:xfrm>
            <a:off x="3687330" y="548681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</a:t>
            </a:r>
          </a:p>
        </p:txBody>
      </p:sp>
      <p:grpSp>
        <p:nvGrpSpPr>
          <p:cNvPr id="55" name="群組 54"/>
          <p:cNvGrpSpPr/>
          <p:nvPr/>
        </p:nvGrpSpPr>
        <p:grpSpPr>
          <a:xfrm>
            <a:off x="4716016" y="1779832"/>
            <a:ext cx="553998" cy="5033544"/>
            <a:chOff x="1475656" y="260649"/>
            <a:chExt cx="553998" cy="5033544"/>
          </a:xfrm>
        </p:grpSpPr>
        <p:sp>
          <p:nvSpPr>
            <p:cNvPr id="56" name="文字方塊 55"/>
            <p:cNvSpPr txBox="1"/>
            <p:nvPr/>
          </p:nvSpPr>
          <p:spPr>
            <a:xfrm>
              <a:off x="1475656" y="260649"/>
              <a:ext cx="553998" cy="503354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2400" dirty="0"/>
                <a:t>用以比喻話題或愛說話的人。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1510" y="463880"/>
              <a:ext cx="242290" cy="262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文字方塊 17"/>
          <p:cNvSpPr txBox="1"/>
          <p:nvPr/>
        </p:nvSpPr>
        <p:spPr>
          <a:xfrm>
            <a:off x="7930800" y="0"/>
            <a:ext cx="1224000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8041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2" grpId="0"/>
      <p:bldP spid="71" grpId="0"/>
    </p:bldLst>
  </p:timing>
</p:sld>
</file>

<file path=ppt/theme/theme1.xml><?xml version="1.0" encoding="utf-8"?>
<a:theme xmlns:a="http://schemas.openxmlformats.org/drawingml/2006/main" name="翰林國中國文教學PPT">
  <a:themeElements>
    <a:clrScheme name="自訂 8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FF0000"/>
      </a:folHlink>
    </a:clrScheme>
    <a:fontScheme name="101國中教學ppt地理投影片母片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01國中教學ppt地理投影片母片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1國中教學ppt地理投影片母片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mongolianVert" wrap="square" rtlCol="0">
        <a:spAutoFit/>
      </a:bodyPr>
      <a:lstStyle>
        <a:defPPr fontAlgn="base">
          <a:spcBef>
            <a:spcPct val="0"/>
          </a:spcBef>
          <a:spcAft>
            <a:spcPct val="0"/>
          </a:spcAft>
          <a:defRPr kumimoji="1" sz="3600" dirty="0" smtClean="0">
            <a:latin typeface="Times New Roman" pitchFamily="18" charset="0"/>
            <a:ea typeface="標楷體" pitchFamily="65" charset="-12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5192</TotalTime>
  <Words>1716</Words>
  <Application>Microsoft Office PowerPoint</Application>
  <PresentationFormat>如螢幕大小 (4:3)</PresentationFormat>
  <Paragraphs>364</Paragraphs>
  <Slides>36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36</vt:i4>
      </vt:variant>
    </vt:vector>
  </HeadingPairs>
  <TitlesOfParts>
    <vt:vector size="38" baseType="lpstr">
      <vt:lpstr>翰林國中國文教學PPT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mojay</cp:lastModifiedBy>
  <cp:revision>942</cp:revision>
  <dcterms:created xsi:type="dcterms:W3CDTF">2005-07-09T16:39:40Z</dcterms:created>
  <dcterms:modified xsi:type="dcterms:W3CDTF">2021-05-17T15:45:56Z</dcterms:modified>
</cp:coreProperties>
</file>