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8" r:id="rId2"/>
  </p:sldMasterIdLst>
  <p:notesMasterIdLst>
    <p:notesMasterId r:id="rId8"/>
  </p:notesMasterIdLst>
  <p:handoutMasterIdLst>
    <p:handoutMasterId r:id="rId9"/>
  </p:handoutMasterIdLst>
  <p:sldIdLst>
    <p:sldId id="394" r:id="rId3"/>
    <p:sldId id="395" r:id="rId4"/>
    <p:sldId id="301" r:id="rId5"/>
    <p:sldId id="414" r:id="rId6"/>
    <p:sldId id="397" r:id="rId7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標楷體" pitchFamily="65" charset="-120"/>
        <a:ea typeface="標楷體" pitchFamily="65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8"/>
    <a:srgbClr val="EC008C"/>
    <a:srgbClr val="0000CC"/>
    <a:srgbClr val="0066B3"/>
    <a:srgbClr val="DDF1F1"/>
    <a:srgbClr val="FF0066"/>
    <a:srgbClr val="EFF8F9"/>
    <a:srgbClr val="96D5D2"/>
    <a:srgbClr val="D5BE9F"/>
    <a:srgbClr val="F2E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05" autoAdjust="0"/>
    <p:restoredTop sz="94424" autoAdjust="0"/>
  </p:normalViewPr>
  <p:slideViewPr>
    <p:cSldViewPr>
      <p:cViewPr>
        <p:scale>
          <a:sx n="91" d="100"/>
          <a:sy n="91" d="100"/>
        </p:scale>
        <p:origin x="-612" y="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2C67C093-FE71-4259-8357-5B5C7EF4D90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2380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912C5-7BE3-4D94-85C8-7E0FE26907FC}" type="datetimeFigureOut">
              <a:rPr lang="zh-TW" altLang="en-US" smtClean="0"/>
              <a:pPr/>
              <a:t>2021/5/17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A42F2-BA07-40F2-9BF9-8795AC0556C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142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222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3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104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8EA0B-4585-4B07-AA96-4DCF8F5747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60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7956376" y="0"/>
            <a:ext cx="1188000" cy="468000"/>
          </a:xfrm>
          <a:prstGeom prst="rect">
            <a:avLst/>
          </a:prstGeom>
          <a:noFill/>
          <a:ln w="50800"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554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7956376" y="0"/>
            <a:ext cx="1188000" cy="468000"/>
          </a:xfrm>
          <a:prstGeom prst="rect">
            <a:avLst/>
          </a:prstGeom>
          <a:noFill/>
          <a:ln w="50800">
            <a:solidFill>
              <a:srgbClr val="3333CC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28897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5389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205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0791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70390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14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8215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866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1782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92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701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866353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508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434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91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35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299487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1488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" Target="../slides/slide1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Y\Desktop\圖片3.png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218" y="5805264"/>
            <a:ext cx="384175" cy="86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TY\Desktop\圖片1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446" y="5013176"/>
            <a:ext cx="390525" cy="40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TY\Desktop\圖片2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217" y="5408389"/>
            <a:ext cx="384175" cy="39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21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3E27-C0CA-4704-B32A-A8AE9ED7D498}" type="datetimeFigureOut">
              <a:rPr lang="zh-TW" altLang="en-US" smtClean="0"/>
              <a:t>2021/5/17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F3AE9-14B9-44AF-881E-13A20BD4D22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椭圆 57">
            <a:hlinkClick r:id="" action="ppaction://hlinkshowjump?jump=previousslide"/>
          </p:cNvPr>
          <p:cNvSpPr/>
          <p:nvPr/>
        </p:nvSpPr>
        <p:spPr>
          <a:xfrm>
            <a:off x="8532440" y="5248349"/>
            <a:ext cx="475145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上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8" name="椭圆 57">
            <a:hlinkClick r:id="" action="ppaction://hlinkshowjump?jump=nextslide"/>
          </p:cNvPr>
          <p:cNvSpPr/>
          <p:nvPr/>
        </p:nvSpPr>
        <p:spPr>
          <a:xfrm>
            <a:off x="8532440" y="5781959"/>
            <a:ext cx="482850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下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9" name="椭圆 57">
            <a:hlinkClick r:id="rId13" action="ppaction://hlinksldjump"/>
          </p:cNvPr>
          <p:cNvSpPr/>
          <p:nvPr/>
        </p:nvSpPr>
        <p:spPr>
          <a:xfrm>
            <a:off x="8532440" y="6311842"/>
            <a:ext cx="482850" cy="459256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665" dirty="0" smtClean="0">
                <a:solidFill>
                  <a:srgbClr val="005777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anose="020B0604020202020204" pitchFamily="34" charset="0"/>
              </a:rPr>
              <a:t>目</a:t>
            </a:r>
            <a:endParaRPr lang="zh-CN" altLang="en-US" sz="2665" dirty="0">
              <a:solidFill>
                <a:srgbClr val="005777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61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1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方塊 13"/>
          <p:cNvSpPr txBox="1"/>
          <p:nvPr/>
        </p:nvSpPr>
        <p:spPr>
          <a:xfrm>
            <a:off x="7930800" y="0"/>
            <a:ext cx="1224000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P52</a:t>
            </a:r>
            <a:endParaRPr lang="en-US" altLang="zh-TW" dirty="0"/>
          </a:p>
        </p:txBody>
      </p:sp>
      <p:graphicFrame>
        <p:nvGraphicFramePr>
          <p:cNvPr id="8" name="Group 1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990636"/>
              </p:ext>
            </p:extLst>
          </p:nvPr>
        </p:nvGraphicFramePr>
        <p:xfrm>
          <a:off x="827584" y="548680"/>
          <a:ext cx="7488832" cy="6192688"/>
        </p:xfrm>
        <a:graphic>
          <a:graphicData uri="http://schemas.openxmlformats.org/drawingml/2006/table">
            <a:tbl>
              <a:tblPr/>
              <a:tblGrid>
                <a:gridCol w="2520280"/>
                <a:gridCol w="1488165"/>
                <a:gridCol w="1488165"/>
                <a:gridCol w="1488165"/>
                <a:gridCol w="504057"/>
              </a:tblGrid>
              <a:tr h="485611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1056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矻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屹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迄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訖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20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3426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矻矻：極為勞苦或勤勉不息的樣子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高聳直立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至、到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完畢、終了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F7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釋　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pic>
        <p:nvPicPr>
          <p:cNvPr id="20" name="圖片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268760"/>
            <a:ext cx="472381" cy="502857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231" y="1268760"/>
            <a:ext cx="441905" cy="48000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68" y="1268760"/>
            <a:ext cx="432000" cy="47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71082"/>
            <a:ext cx="432000" cy="481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563" y="2505284"/>
            <a:ext cx="424189" cy="60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7246" y="2530793"/>
            <a:ext cx="424800" cy="604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236" y="2504415"/>
            <a:ext cx="424800" cy="604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19" y="2504414"/>
            <a:ext cx="424800" cy="604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827584" y="3356992"/>
            <a:ext cx="984885" cy="3384376"/>
          </a:xfrm>
          <a:prstGeom prst="rect">
            <a:avLst/>
          </a:prstGeom>
        </p:spPr>
        <p:txBody>
          <a:bodyPr vert="eaVert" wrap="square">
            <a:spAutoFit/>
          </a:bodyPr>
          <a:lstStyle/>
          <a:p>
            <a:r>
              <a:rPr lang="zh-TW" altLang="en-US" sz="2400" dirty="0" smtClean="0">
                <a:solidFill>
                  <a:srgbClr val="EC008C"/>
                </a:solidFill>
                <a:latin typeface="ARStdSongB5-Medium"/>
              </a:rPr>
              <a:t>     （「矻矻」</a:t>
            </a:r>
            <a:r>
              <a:rPr lang="zh-TW" altLang="en-US" sz="2400" dirty="0">
                <a:solidFill>
                  <a:srgbClr val="EC008C"/>
                </a:solidFill>
                <a:latin typeface="ARStdSongB5-Medium"/>
              </a:rPr>
              <a:t>一詞</a:t>
            </a:r>
            <a:r>
              <a:rPr lang="zh-TW" altLang="en-US" sz="2400" dirty="0" smtClean="0">
                <a:solidFill>
                  <a:srgbClr val="EC008C"/>
                </a:solidFill>
                <a:latin typeface="ARStdSongB5-Medium"/>
              </a:rPr>
              <a:t>往往</a:t>
            </a:r>
            <a:endParaRPr lang="en-US" altLang="zh-TW" sz="2400" dirty="0" smtClean="0">
              <a:solidFill>
                <a:srgbClr val="EC008C"/>
              </a:solidFill>
              <a:latin typeface="ARStdSongB5-Medium"/>
            </a:endParaRPr>
          </a:p>
          <a:p>
            <a:r>
              <a:rPr lang="en-US" altLang="zh-TW" sz="2400" dirty="0">
                <a:solidFill>
                  <a:srgbClr val="EC008C"/>
                </a:solidFill>
                <a:latin typeface="ARStdSongB5-Medium"/>
              </a:rPr>
              <a:t> </a:t>
            </a:r>
            <a:r>
              <a:rPr lang="en-US" altLang="zh-TW" sz="2400" dirty="0" smtClean="0">
                <a:solidFill>
                  <a:srgbClr val="EC008C"/>
                </a:solidFill>
                <a:latin typeface="ARStdSongB5-Medium"/>
              </a:rPr>
              <a:t>        </a:t>
            </a:r>
            <a:r>
              <a:rPr lang="zh-TW" altLang="en-US" sz="2400" dirty="0" smtClean="0">
                <a:solidFill>
                  <a:srgbClr val="EC008C"/>
                </a:solidFill>
                <a:latin typeface="ARStdSongB5-Medium"/>
              </a:rPr>
              <a:t>連用</a:t>
            </a:r>
            <a:r>
              <a:rPr lang="zh-TW" altLang="en-US" dirty="0">
                <a:solidFill>
                  <a:srgbClr val="EC008C"/>
                </a:solidFill>
                <a:latin typeface="ARStdSongB5-Medium"/>
              </a:rPr>
              <a:t>）</a:t>
            </a:r>
            <a:endParaRPr lang="zh-TW" altLang="en-US" dirty="0">
              <a:solidFill>
                <a:srgbClr val="EC008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82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43618"/>
              </p:ext>
            </p:extLst>
          </p:nvPr>
        </p:nvGraphicFramePr>
        <p:xfrm>
          <a:off x="1331640" y="620689"/>
          <a:ext cx="6912767" cy="6048671"/>
        </p:xfrm>
        <a:graphic>
          <a:graphicData uri="http://schemas.openxmlformats.org/drawingml/2006/table">
            <a:tbl>
              <a:tblPr/>
              <a:tblGrid>
                <a:gridCol w="6280832"/>
                <a:gridCol w="631935"/>
              </a:tblGrid>
              <a:tr h="6048671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埃及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金字塔建造（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今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已有數千年，歷經歲月的摧折仍（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立不搖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，是建築史上的奇蹟之一。他做生意向來講求誠信，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銀貨兩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），加上多年來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孜孜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）（　　）的努力，終於在事業上有所成就。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P52</a:t>
            </a:r>
            <a:endParaRPr lang="en-US" altLang="zh-TW" dirty="0"/>
          </a:p>
        </p:txBody>
      </p:sp>
      <p:sp>
        <p:nvSpPr>
          <p:cNvPr id="24" name="矩形 23"/>
          <p:cNvSpPr/>
          <p:nvPr/>
        </p:nvSpPr>
        <p:spPr>
          <a:xfrm>
            <a:off x="6855682" y="629359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" pitchFamily="2" charset="2"/>
              </a:rPr>
              <a:t></a:t>
            </a:r>
          </a:p>
        </p:txBody>
      </p:sp>
      <p:sp>
        <p:nvSpPr>
          <p:cNvPr id="25" name="矩形 24"/>
          <p:cNvSpPr/>
          <p:nvPr/>
        </p:nvSpPr>
        <p:spPr>
          <a:xfrm>
            <a:off x="4225882" y="616202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</a:t>
            </a:r>
          </a:p>
        </p:txBody>
      </p:sp>
      <p:sp>
        <p:nvSpPr>
          <p:cNvPr id="32" name="矩形 31"/>
          <p:cNvSpPr/>
          <p:nvPr/>
        </p:nvSpPr>
        <p:spPr>
          <a:xfrm>
            <a:off x="6856788" y="489795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迄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grpSp>
        <p:nvGrpSpPr>
          <p:cNvPr id="26" name="群組 25"/>
          <p:cNvGrpSpPr/>
          <p:nvPr/>
        </p:nvGrpSpPr>
        <p:grpSpPr>
          <a:xfrm>
            <a:off x="2634992" y="2023130"/>
            <a:ext cx="553998" cy="3528392"/>
            <a:chOff x="1475656" y="260649"/>
            <a:chExt cx="553998" cy="3528392"/>
          </a:xfrm>
        </p:grpSpPr>
        <p:sp>
          <p:nvSpPr>
            <p:cNvPr id="27" name="文字方塊 26"/>
            <p:cNvSpPr txBox="1"/>
            <p:nvPr/>
          </p:nvSpPr>
          <p:spPr>
            <a:xfrm>
              <a:off x="1475656" y="260649"/>
              <a:ext cx="553998" cy="352839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勤勞努力不懈怠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9058" y="485996"/>
              <a:ext cx="242290" cy="2622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9" name="矩形 28"/>
          <p:cNvSpPr/>
          <p:nvPr/>
        </p:nvSpPr>
        <p:spPr>
          <a:xfrm>
            <a:off x="5542394" y="353872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屹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545800" y="3068960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訖</a:t>
            </a:r>
          </a:p>
        </p:txBody>
      </p:sp>
      <p:sp>
        <p:nvSpPr>
          <p:cNvPr id="40" name="矩形 39"/>
          <p:cNvSpPr/>
          <p:nvPr/>
        </p:nvSpPr>
        <p:spPr>
          <a:xfrm>
            <a:off x="2899469" y="3538725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矻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899469" y="5373216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矻</a:t>
            </a:r>
          </a:p>
        </p:txBody>
      </p:sp>
      <p:grpSp>
        <p:nvGrpSpPr>
          <p:cNvPr id="19" name="群組 18"/>
          <p:cNvGrpSpPr/>
          <p:nvPr/>
        </p:nvGrpSpPr>
        <p:grpSpPr>
          <a:xfrm>
            <a:off x="1488430" y="939367"/>
            <a:ext cx="2380535" cy="5865932"/>
            <a:chOff x="1488430" y="939367"/>
            <a:chExt cx="2380535" cy="5865932"/>
          </a:xfrm>
        </p:grpSpPr>
        <p:grpSp>
          <p:nvGrpSpPr>
            <p:cNvPr id="35" name="群組 34"/>
            <p:cNvGrpSpPr/>
            <p:nvPr/>
          </p:nvGrpSpPr>
          <p:grpSpPr>
            <a:xfrm>
              <a:off x="1488430" y="2780928"/>
              <a:ext cx="923330" cy="4024371"/>
              <a:chOff x="1106324" y="260649"/>
              <a:chExt cx="923330" cy="4024371"/>
            </a:xfrm>
          </p:grpSpPr>
          <p:sp>
            <p:nvSpPr>
              <p:cNvPr id="36" name="文字方塊 35"/>
              <p:cNvSpPr txBox="1"/>
              <p:nvPr/>
            </p:nvSpPr>
            <p:spPr>
              <a:xfrm>
                <a:off x="1106324" y="260649"/>
                <a:ext cx="923330" cy="4024371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lang="en-US" altLang="zh-TW" sz="24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(</a:t>
                </a:r>
                <a:r>
                  <a:rPr lang="zh-TW" altLang="en-US" sz="240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　</a:t>
                </a:r>
                <a:r>
                  <a:rPr lang="zh-TW" altLang="en-US" sz="2400" dirty="0"/>
                  <a:t>錢已付清，貨品已點收</a:t>
                </a:r>
                <a:r>
                  <a:rPr lang="zh-TW" altLang="en-US" sz="2400" dirty="0" smtClean="0"/>
                  <a:t>。</a:t>
                </a:r>
                <a:endParaRPr lang="en-US" altLang="zh-TW" sz="2400" dirty="0" smtClean="0"/>
              </a:p>
              <a:p>
                <a:r>
                  <a:rPr lang="zh-TW" altLang="en-US" sz="2400" dirty="0"/>
                  <a:t> </a:t>
                </a:r>
                <a:r>
                  <a:rPr lang="zh-TW" altLang="en-US" sz="2400" dirty="0" smtClean="0"/>
                  <a:t>  表示</a:t>
                </a:r>
                <a:r>
                  <a:rPr lang="zh-TW" altLang="en-US" sz="2400" dirty="0"/>
                  <a:t>完成交易。</a:t>
                </a:r>
                <a:r>
                  <a:rPr lang="en-US" altLang="zh-TW" sz="24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)</a:t>
                </a:r>
                <a:endPara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3445" y="485996"/>
                <a:ext cx="242290" cy="2622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cxnSp>
          <p:nvCxnSpPr>
            <p:cNvPr id="13" name="直線接點 12"/>
            <p:cNvCxnSpPr/>
            <p:nvPr/>
          </p:nvCxnSpPr>
          <p:spPr>
            <a:xfrm flipV="1">
              <a:off x="2136696" y="952524"/>
              <a:ext cx="0" cy="18284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接點 14"/>
            <p:cNvCxnSpPr/>
            <p:nvPr/>
          </p:nvCxnSpPr>
          <p:spPr>
            <a:xfrm>
              <a:off x="2136696" y="939367"/>
              <a:ext cx="173226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3868965" y="939367"/>
              <a:ext cx="0" cy="185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1581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9" grpId="0"/>
      <p:bldP spid="39" grpId="0"/>
      <p:bldP spid="40" grpId="0"/>
      <p:bldP spid="4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7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06192"/>
              </p:ext>
            </p:extLst>
          </p:nvPr>
        </p:nvGraphicFramePr>
        <p:xfrm>
          <a:off x="323528" y="620688"/>
          <a:ext cx="7776864" cy="5911253"/>
        </p:xfrm>
        <a:graphic>
          <a:graphicData uri="http://schemas.openxmlformats.org/drawingml/2006/table">
            <a:tbl>
              <a:tblPr/>
              <a:tblGrid>
                <a:gridCol w="1767464"/>
                <a:gridCol w="1767464"/>
                <a:gridCol w="1767464"/>
                <a:gridCol w="1767464"/>
                <a:gridCol w="707008"/>
              </a:tblGrid>
              <a:tr h="57639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2.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237489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劾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賅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骸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駭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字形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1049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字音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  <a:tr h="28746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檢舉、揭發不法行為</a:t>
                      </a:r>
                    </a:p>
                  </a:txBody>
                  <a:tcPr vert="eaVert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充足、完備的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骨頭的通稱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形體、軀殼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驚人的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44926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受驚、害怕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釋      義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23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P52</a:t>
            </a:r>
            <a:endParaRPr lang="en-US" altLang="zh-TW" dirty="0"/>
          </a:p>
        </p:txBody>
      </p:sp>
      <p:sp>
        <p:nvSpPr>
          <p:cNvPr id="22" name="矩形 21"/>
          <p:cNvSpPr/>
          <p:nvPr/>
        </p:nvSpPr>
        <p:spPr>
          <a:xfrm>
            <a:off x="6470121" y="36192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</a:t>
            </a:r>
            <a:endParaRPr lang="zh-TW" altLang="en-US" sz="3200" dirty="0"/>
          </a:p>
        </p:txBody>
      </p:sp>
      <p:sp>
        <p:nvSpPr>
          <p:cNvPr id="27" name="矩形 26"/>
          <p:cNvSpPr/>
          <p:nvPr/>
        </p:nvSpPr>
        <p:spPr>
          <a:xfrm>
            <a:off x="5917900" y="3619284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</a:t>
            </a:r>
            <a:endParaRPr lang="zh-TW" altLang="en-US" sz="3200" dirty="0"/>
          </a:p>
        </p:txBody>
      </p:sp>
      <p:pic>
        <p:nvPicPr>
          <p:cNvPr id="25" name="圖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9859" y="1485983"/>
            <a:ext cx="472381" cy="502857"/>
          </a:xfrm>
          <a:prstGeom prst="rect">
            <a:avLst/>
          </a:prstGeom>
        </p:spPr>
      </p:pic>
      <p:pic>
        <p:nvPicPr>
          <p:cNvPr id="28" name="圖片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135" y="1497411"/>
            <a:ext cx="441905" cy="480000"/>
          </a:xfrm>
          <a:prstGeom prst="rect">
            <a:avLst/>
          </a:prstGeom>
        </p:spPr>
      </p:pic>
      <p:pic>
        <p:nvPicPr>
          <p:cNvPr id="29" name="圖片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173" y="1489792"/>
            <a:ext cx="426667" cy="495238"/>
          </a:xfrm>
          <a:prstGeom prst="rect">
            <a:avLst/>
          </a:prstGeom>
        </p:spPr>
      </p:pic>
      <p:grpSp>
        <p:nvGrpSpPr>
          <p:cNvPr id="30" name="群組 29"/>
          <p:cNvGrpSpPr/>
          <p:nvPr/>
        </p:nvGrpSpPr>
        <p:grpSpPr>
          <a:xfrm>
            <a:off x="5148064" y="4797152"/>
            <a:ext cx="553998" cy="1584177"/>
            <a:chOff x="6012160" y="1052736"/>
            <a:chExt cx="553998" cy="1584177"/>
          </a:xfrm>
        </p:grpSpPr>
        <p:sp>
          <p:nvSpPr>
            <p:cNvPr id="31" name="文字方塊 30"/>
            <p:cNvSpPr txBox="1"/>
            <p:nvPr/>
          </p:nvSpPr>
          <p:spPr>
            <a:xfrm>
              <a:off x="6012160" y="1052736"/>
              <a:ext cx="553998" cy="1584177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骸骨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32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6176" y="1278084"/>
              <a:ext cx="244210" cy="262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3" name="矩形 32"/>
          <p:cNvSpPr/>
          <p:nvPr/>
        </p:nvSpPr>
        <p:spPr>
          <a:xfrm>
            <a:off x="4692173" y="3594750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</a:t>
            </a:r>
            <a:endParaRPr lang="zh-TW" altLang="en-US" sz="3200" dirty="0"/>
          </a:p>
        </p:txBody>
      </p:sp>
      <p:sp>
        <p:nvSpPr>
          <p:cNvPr id="34" name="矩形 33"/>
          <p:cNvSpPr/>
          <p:nvPr/>
        </p:nvSpPr>
        <p:spPr>
          <a:xfrm>
            <a:off x="4139952" y="3594750"/>
            <a:ext cx="5501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Arial" pitchFamily="34" charset="0"/>
                <a:sym typeface="Wingdings 2"/>
              </a:rPr>
              <a:t></a:t>
            </a:r>
            <a:endParaRPr lang="zh-TW" altLang="en-US" sz="3200" dirty="0"/>
          </a:p>
        </p:txBody>
      </p:sp>
      <p:pic>
        <p:nvPicPr>
          <p:cNvPr id="18" name="Picture 5" descr="C:\Users\HL\Desktop\picpick\00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86" y="1508609"/>
            <a:ext cx="426184" cy="46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282" y="2829815"/>
            <a:ext cx="428400" cy="58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848" y="2829815"/>
            <a:ext cx="428400" cy="584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829815"/>
            <a:ext cx="428400" cy="61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70" y="2829815"/>
            <a:ext cx="428400" cy="61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422684"/>
              </p:ext>
            </p:extLst>
          </p:nvPr>
        </p:nvGraphicFramePr>
        <p:xfrm>
          <a:off x="1475656" y="620689"/>
          <a:ext cx="6768752" cy="6048671"/>
        </p:xfrm>
        <a:graphic>
          <a:graphicData uri="http://schemas.openxmlformats.org/drawingml/2006/table">
            <a:tbl>
              <a:tblPr/>
              <a:tblGrid>
                <a:gridCol w="6136817"/>
                <a:gridCol w="631935"/>
              </a:tblGrid>
              <a:tr h="6048671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這起貪汙案涉及的官員人數之多、金額之鉅，真是（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人聽聞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，已有數十人因此遭到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彈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這艘郵輪在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驚濤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浪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中沉沒，許多罹難者的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遺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）被沖上岸邊，乘客家屬聽到消息後都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驚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不已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P52</a:t>
            </a:r>
            <a:endParaRPr lang="en-US" altLang="zh-TW" dirty="0"/>
          </a:p>
        </p:txBody>
      </p:sp>
      <p:sp>
        <p:nvSpPr>
          <p:cNvPr id="24" name="矩形 23"/>
          <p:cNvSpPr/>
          <p:nvPr/>
        </p:nvSpPr>
        <p:spPr>
          <a:xfrm>
            <a:off x="6855682" y="629359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" pitchFamily="2" charset="2"/>
              </a:rPr>
              <a:t></a:t>
            </a:r>
          </a:p>
        </p:txBody>
      </p:sp>
      <p:sp>
        <p:nvSpPr>
          <p:cNvPr id="25" name="矩形 24"/>
          <p:cNvSpPr/>
          <p:nvPr/>
        </p:nvSpPr>
        <p:spPr>
          <a:xfrm>
            <a:off x="4211960" y="616202"/>
            <a:ext cx="596638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</a:t>
            </a:r>
          </a:p>
        </p:txBody>
      </p:sp>
      <p:sp>
        <p:nvSpPr>
          <p:cNvPr id="32" name="矩形 31"/>
          <p:cNvSpPr/>
          <p:nvPr/>
        </p:nvSpPr>
        <p:spPr>
          <a:xfrm>
            <a:off x="4891054" y="489092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 smtClean="0">
                <a:solidFill>
                  <a:srgbClr val="EC008C"/>
                </a:solidFill>
              </a:rPr>
              <a:t>劾</a:t>
            </a:r>
            <a:endParaRPr lang="zh-TW" altLang="en-US" sz="3600" dirty="0">
              <a:solidFill>
                <a:srgbClr val="EC008C"/>
              </a:solidFill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4217586" y="4869160"/>
            <a:ext cx="646331" cy="784851"/>
            <a:chOff x="255834" y="357647"/>
            <a:chExt cx="646331" cy="784851"/>
          </a:xfrm>
        </p:grpSpPr>
        <p:pic>
          <p:nvPicPr>
            <p:cNvPr id="30" name="圖片 2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092" y="357647"/>
              <a:ext cx="205200" cy="205200"/>
            </a:xfrm>
            <a:prstGeom prst="rect">
              <a:avLst/>
            </a:prstGeom>
          </p:spPr>
        </p:pic>
        <p:sp>
          <p:nvSpPr>
            <p:cNvPr id="31" name="矩形 30"/>
            <p:cNvSpPr/>
            <p:nvPr/>
          </p:nvSpPr>
          <p:spPr>
            <a:xfrm>
              <a:off x="255834" y="49616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>
                  <a:solidFill>
                    <a:srgbClr val="EC008C"/>
                  </a:solidFill>
                </a:rPr>
                <a:t>駭</a:t>
              </a: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5539047" y="1679098"/>
            <a:ext cx="646331" cy="762846"/>
            <a:chOff x="63612" y="3946122"/>
            <a:chExt cx="646331" cy="762846"/>
          </a:xfrm>
        </p:grpSpPr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41" name="矩形 40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駭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2883267" y="2141638"/>
            <a:ext cx="646331" cy="762846"/>
            <a:chOff x="63612" y="3946122"/>
            <a:chExt cx="646331" cy="762846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42" name="矩形 41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骸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640" y="3978756"/>
            <a:ext cx="214213" cy="317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073" y="4454252"/>
            <a:ext cx="213750" cy="275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 Box 17"/>
          <p:cNvSpPr txBox="1">
            <a:spLocks noChangeArrowheads="1"/>
          </p:cNvSpPr>
          <p:nvPr/>
        </p:nvSpPr>
        <p:spPr bwMode="auto">
          <a:xfrm>
            <a:off x="88126" y="669836"/>
            <a:ext cx="1292662" cy="5976664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marL="2306638" indent="-2306638" eaLnBrk="1"/>
            <a:r>
              <a:rPr lang="zh-TW" altLang="en-US" sz="3600" dirty="0">
                <a:solidFill>
                  <a:srgbClr val="0000CC"/>
                </a:solidFill>
              </a:rPr>
              <a:t>駭人聽聞：令人聽了十分震驚。</a:t>
            </a:r>
            <a:endParaRPr lang="zh-TW" altLang="en-US" sz="3600" dirty="0">
              <a:solidFill>
                <a:srgbClr val="0000CC"/>
              </a:solidFill>
              <a:latin typeface="標楷體" panose="03000509000000000000" pitchFamily="65" charset="-120"/>
            </a:endParaRPr>
          </a:p>
        </p:txBody>
      </p:sp>
      <p:grpSp>
        <p:nvGrpSpPr>
          <p:cNvPr id="28" name="群組 27"/>
          <p:cNvGrpSpPr/>
          <p:nvPr/>
        </p:nvGrpSpPr>
        <p:grpSpPr>
          <a:xfrm>
            <a:off x="1585382" y="1643696"/>
            <a:ext cx="646331" cy="762846"/>
            <a:chOff x="63612" y="3946122"/>
            <a:chExt cx="646331" cy="762846"/>
          </a:xfrm>
        </p:grpSpPr>
        <p:pic>
          <p:nvPicPr>
            <p:cNvPr id="29" name="圖片 2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39" name="矩形 38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駭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cxnSp>
        <p:nvCxnSpPr>
          <p:cNvPr id="11" name="直線接點 10"/>
          <p:cNvCxnSpPr/>
          <p:nvPr/>
        </p:nvCxnSpPr>
        <p:spPr>
          <a:xfrm>
            <a:off x="4139952" y="707554"/>
            <a:ext cx="0" cy="29374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群組 14"/>
          <p:cNvGrpSpPr/>
          <p:nvPr/>
        </p:nvGrpSpPr>
        <p:grpSpPr>
          <a:xfrm>
            <a:off x="3275856" y="707554"/>
            <a:ext cx="1080120" cy="5817790"/>
            <a:chOff x="3275856" y="707554"/>
            <a:chExt cx="1080120" cy="5817790"/>
          </a:xfrm>
        </p:grpSpPr>
        <p:grpSp>
          <p:nvGrpSpPr>
            <p:cNvPr id="35" name="群組 34"/>
            <p:cNvGrpSpPr/>
            <p:nvPr/>
          </p:nvGrpSpPr>
          <p:grpSpPr>
            <a:xfrm>
              <a:off x="3275856" y="764704"/>
              <a:ext cx="553998" cy="5760640"/>
              <a:chOff x="1475656" y="260649"/>
              <a:chExt cx="553998" cy="6623025"/>
            </a:xfrm>
          </p:grpSpPr>
          <p:sp>
            <p:nvSpPr>
              <p:cNvPr id="36" name="文字方塊 35"/>
              <p:cNvSpPr txBox="1"/>
              <p:nvPr/>
            </p:nvSpPr>
            <p:spPr>
              <a:xfrm>
                <a:off x="1475656" y="260649"/>
                <a:ext cx="553998" cy="6623025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lang="en-US" altLang="zh-TW" sz="24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(</a:t>
                </a:r>
                <a:r>
                  <a:rPr lang="zh-TW" altLang="en-US" sz="2400" dirty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　</a:t>
                </a:r>
                <a:r>
                  <a:rPr lang="zh-TW" altLang="en-US" sz="2400" dirty="0"/>
                  <a:t>猛烈的風浪。常用以比喻險惡的境遇</a:t>
                </a:r>
                <a:r>
                  <a:rPr lang="zh-TW" altLang="en-US" sz="24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。</a:t>
                </a:r>
                <a:r>
                  <a:rPr lang="en-US" altLang="zh-TW" sz="2400" dirty="0" smtClean="0">
                    <a:latin typeface="標楷體" panose="03000509000000000000" pitchFamily="65" charset="-120"/>
                    <a:ea typeface="標楷體" panose="03000509000000000000" pitchFamily="65" charset="-120"/>
                  </a:rPr>
                  <a:t>)</a:t>
                </a:r>
                <a:endPara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  <p:pic>
            <p:nvPicPr>
              <p:cNvPr id="37" name="Picture 2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16454" y="485995"/>
                <a:ext cx="259281" cy="3044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cxnSp>
          <p:nvCxnSpPr>
            <p:cNvPr id="5" name="直線接點 4"/>
            <p:cNvCxnSpPr/>
            <p:nvPr/>
          </p:nvCxnSpPr>
          <p:spPr>
            <a:xfrm flipV="1">
              <a:off x="3552855" y="707554"/>
              <a:ext cx="0" cy="948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/>
            <p:nvPr/>
          </p:nvCxnSpPr>
          <p:spPr>
            <a:xfrm>
              <a:off x="3552855" y="707554"/>
              <a:ext cx="58709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>
              <a:off x="4142226" y="3645024"/>
              <a:ext cx="21375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570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8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749280"/>
              </p:ext>
            </p:extLst>
          </p:nvPr>
        </p:nvGraphicFramePr>
        <p:xfrm>
          <a:off x="4499992" y="620689"/>
          <a:ext cx="3744416" cy="6048671"/>
        </p:xfrm>
        <a:graphic>
          <a:graphicData uri="http://schemas.openxmlformats.org/drawingml/2006/table">
            <a:tbl>
              <a:tblPr/>
              <a:tblGrid>
                <a:gridCol w="3112481"/>
                <a:gridCol w="631935"/>
              </a:tblGrid>
              <a:tr h="6048671">
                <a:tc>
                  <a:txBody>
                    <a:bodyPr/>
                    <a:lstStyle/>
                    <a:p>
                      <a:pPr marL="50400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別看他一副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放浪形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）的樣子，但是談起話來總能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B3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言簡意</a:t>
                      </a: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（　　）、切中事理，真是人不可貌相。</a:t>
                      </a:r>
                      <a:endParaRPr kumimoji="1" lang="en-US" altLang="zh-TW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vert="eaVert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例　　　　句</a:t>
                      </a:r>
                    </a:p>
                  </a:txBody>
                  <a:tcPr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E7DD"/>
                    </a:solidFill>
                  </a:tcPr>
                </a:tc>
              </a:tr>
            </a:tbl>
          </a:graphicData>
        </a:graphic>
      </p:graphicFrame>
      <p:sp>
        <p:nvSpPr>
          <p:cNvPr id="17" name="文字方塊 4"/>
          <p:cNvSpPr txBox="1"/>
          <p:nvPr/>
        </p:nvSpPr>
        <p:spPr>
          <a:xfrm>
            <a:off x="7929586" y="0"/>
            <a:ext cx="1224136" cy="461665"/>
          </a:xfrm>
          <a:prstGeom prst="rect">
            <a:avLst/>
          </a:prstGeom>
          <a:noFill/>
          <a:ln w="50800">
            <a:solidFill>
              <a:srgbClr val="0000CC"/>
            </a:solidFill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algn="ctr">
              <a:defRPr sz="2400" b="1"/>
            </a:lvl1pPr>
          </a:lstStyle>
          <a:p>
            <a:r>
              <a:rPr lang="zh-TW" altLang="en-US" dirty="0"/>
              <a:t>習</a:t>
            </a:r>
            <a:r>
              <a:rPr lang="en-US" altLang="zh-TW" dirty="0" err="1"/>
              <a:t>P52</a:t>
            </a:r>
            <a:endParaRPr lang="en-US" altLang="zh-TW" dirty="0"/>
          </a:p>
        </p:txBody>
      </p:sp>
      <p:grpSp>
        <p:nvGrpSpPr>
          <p:cNvPr id="35" name="群組 34"/>
          <p:cNvGrpSpPr/>
          <p:nvPr/>
        </p:nvGrpSpPr>
        <p:grpSpPr>
          <a:xfrm>
            <a:off x="6588224" y="2924944"/>
            <a:ext cx="553998" cy="3600400"/>
            <a:chOff x="1475656" y="260649"/>
            <a:chExt cx="553998" cy="4139390"/>
          </a:xfrm>
        </p:grpSpPr>
        <p:sp>
          <p:nvSpPr>
            <p:cNvPr id="36" name="文字方塊 35"/>
            <p:cNvSpPr txBox="1"/>
            <p:nvPr/>
          </p:nvSpPr>
          <p:spPr>
            <a:xfrm>
              <a:off x="1475656" y="260649"/>
              <a:ext cx="553998" cy="413939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r"/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縱情放任，沒有約束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3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6454" y="485995"/>
              <a:ext cx="259281" cy="304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6" name="Rectangle 69"/>
          <p:cNvSpPr>
            <a:spLocks noChangeArrowheads="1"/>
          </p:cNvSpPr>
          <p:nvPr/>
        </p:nvSpPr>
        <p:spPr bwMode="auto">
          <a:xfrm>
            <a:off x="6876256" y="630000"/>
            <a:ext cx="5966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zh-TW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+mn-cs"/>
              </a:defRPr>
            </a:lvl9pPr>
          </a:lstStyle>
          <a:p>
            <a:r>
              <a:rPr lang="en-US" altLang="zh-TW" sz="3600" dirty="0">
                <a:latin typeface="標楷體" pitchFamily="65" charset="-120"/>
                <a:sym typeface="Wingdings 2" pitchFamily="18" charset="2"/>
              </a:rPr>
              <a:t></a:t>
            </a:r>
          </a:p>
        </p:txBody>
      </p:sp>
      <p:grpSp>
        <p:nvGrpSpPr>
          <p:cNvPr id="23" name="群組 22"/>
          <p:cNvGrpSpPr/>
          <p:nvPr/>
        </p:nvGrpSpPr>
        <p:grpSpPr>
          <a:xfrm>
            <a:off x="5256481" y="1640464"/>
            <a:ext cx="553998" cy="3600400"/>
            <a:chOff x="1475656" y="260649"/>
            <a:chExt cx="553998" cy="4139390"/>
          </a:xfrm>
        </p:grpSpPr>
        <p:sp>
          <p:nvSpPr>
            <p:cNvPr id="27" name="文字方塊 26"/>
            <p:cNvSpPr txBox="1"/>
            <p:nvPr/>
          </p:nvSpPr>
          <p:spPr>
            <a:xfrm>
              <a:off x="1475656" y="260649"/>
              <a:ext cx="553998" cy="413939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r"/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(</a:t>
              </a:r>
              <a:r>
                <a:rPr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　</a:t>
              </a:r>
              <a:r>
                <a:rPr lang="zh-TW" altLang="en-US" sz="2400" dirty="0"/>
                <a:t>言辭簡練，意思完備</a:t>
              </a:r>
              <a:r>
                <a:rPr lang="zh-TW" altLang="en-US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。</a:t>
              </a:r>
              <a:r>
                <a:rPr lang="en-US" altLang="zh-TW" sz="2400" dirty="0" smtClean="0">
                  <a:latin typeface="標楷體" panose="03000509000000000000" pitchFamily="65" charset="-120"/>
                  <a:ea typeface="標楷體" panose="03000509000000000000" pitchFamily="65" charset="-120"/>
                </a:rPr>
                <a:t>)</a:t>
              </a:r>
              <a:endPara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pic>
          <p:nvPicPr>
            <p:cNvPr id="2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16454" y="485995"/>
              <a:ext cx="259281" cy="3044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29" name="群組 28"/>
          <p:cNvGrpSpPr/>
          <p:nvPr/>
        </p:nvGrpSpPr>
        <p:grpSpPr>
          <a:xfrm>
            <a:off x="6877997" y="5373216"/>
            <a:ext cx="646331" cy="762846"/>
            <a:chOff x="63612" y="3946122"/>
            <a:chExt cx="646331" cy="762846"/>
          </a:xfrm>
        </p:grpSpPr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894" y="3946122"/>
              <a:ext cx="209491" cy="209491"/>
            </a:xfrm>
            <a:prstGeom prst="rect">
              <a:avLst/>
            </a:prstGeom>
          </p:spPr>
        </p:pic>
        <p:sp>
          <p:nvSpPr>
            <p:cNvPr id="40" name="矩形 39"/>
            <p:cNvSpPr/>
            <p:nvPr/>
          </p:nvSpPr>
          <p:spPr>
            <a:xfrm>
              <a:off x="63612" y="4062637"/>
              <a:ext cx="64633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600" dirty="0" smtClean="0">
                  <a:solidFill>
                    <a:srgbClr val="EC008C"/>
                  </a:solidFill>
                </a:rPr>
                <a:t>骸</a:t>
              </a:r>
              <a:endParaRPr lang="zh-TW" altLang="en-US" sz="3600" dirty="0">
                <a:solidFill>
                  <a:srgbClr val="EC008C"/>
                </a:solidFill>
              </a:endParaRPr>
            </a:p>
          </p:txBody>
        </p:sp>
      </p:grpSp>
      <p:sp>
        <p:nvSpPr>
          <p:cNvPr id="46" name="矩形 45"/>
          <p:cNvSpPr/>
          <p:nvPr/>
        </p:nvSpPr>
        <p:spPr>
          <a:xfrm>
            <a:off x="5526919" y="3501008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EC008C"/>
                </a:solidFill>
              </a:rPr>
              <a:t>賅</a:t>
            </a:r>
          </a:p>
        </p:txBody>
      </p:sp>
    </p:spTree>
    <p:extLst>
      <p:ext uri="{BB962C8B-B14F-4D97-AF65-F5344CB8AC3E}">
        <p14:creationId xmlns:p14="http://schemas.microsoft.com/office/powerpoint/2010/main" val="315193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theme/theme1.xml><?xml version="1.0" encoding="utf-8"?>
<a:theme xmlns:a="http://schemas.openxmlformats.org/drawingml/2006/main" name="翰林國中國文教學PPT">
  <a:themeElements>
    <a:clrScheme name="自訂 8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FF0000"/>
      </a:folHlink>
    </a:clrScheme>
    <a:fontScheme name="101國中教學ppt地理投影片母片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01國中教學ppt地理投影片母片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1國中教學ppt地理投影片母片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1國中教學ppt地理投影片母片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FF33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mongolianVert" wrap="square" rtlCol="0">
        <a:spAutoFit/>
      </a:bodyPr>
      <a:lstStyle>
        <a:defPPr fontAlgn="base">
          <a:spcBef>
            <a:spcPct val="0"/>
          </a:spcBef>
          <a:spcAft>
            <a:spcPct val="0"/>
          </a:spcAft>
          <a:defRPr kumimoji="1" sz="3600" dirty="0" smtClean="0">
            <a:latin typeface="Times New Roman" pitchFamily="18" charset="0"/>
            <a:ea typeface="標楷體" pitchFamily="65" charset="-12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5016</TotalTime>
  <Words>145</Words>
  <Application>Microsoft Office PowerPoint</Application>
  <PresentationFormat>如螢幕大小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5</vt:i4>
      </vt:variant>
    </vt:vector>
  </HeadingPairs>
  <TitlesOfParts>
    <vt:vector size="7" baseType="lpstr">
      <vt:lpstr>翰林國中國文教學PPT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mojay</cp:lastModifiedBy>
  <cp:revision>876</cp:revision>
  <dcterms:created xsi:type="dcterms:W3CDTF">2005-07-09T16:39:40Z</dcterms:created>
  <dcterms:modified xsi:type="dcterms:W3CDTF">2021-05-17T15:41:54Z</dcterms:modified>
</cp:coreProperties>
</file>