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8" r:id="rId2"/>
  </p:sldMasterIdLst>
  <p:notesMasterIdLst>
    <p:notesMasterId r:id="rId13"/>
  </p:notesMasterIdLst>
  <p:handoutMasterIdLst>
    <p:handoutMasterId r:id="rId14"/>
  </p:handoutMasterIdLst>
  <p:sldIdLst>
    <p:sldId id="394" r:id="rId3"/>
    <p:sldId id="395" r:id="rId4"/>
    <p:sldId id="396" r:id="rId5"/>
    <p:sldId id="301" r:id="rId6"/>
    <p:sldId id="397" r:id="rId7"/>
    <p:sldId id="302" r:id="rId8"/>
    <p:sldId id="345" r:id="rId9"/>
    <p:sldId id="370" r:id="rId10"/>
    <p:sldId id="398" r:id="rId11"/>
    <p:sldId id="414" r:id="rId12"/>
  </p:sldIdLst>
  <p:sldSz cx="9144000" cy="6858000" type="screen4x3"/>
  <p:notesSz cx="6797675" cy="9926638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EEB"/>
    <a:srgbClr val="0000CC"/>
    <a:srgbClr val="EC008C"/>
    <a:srgbClr val="FF0066"/>
    <a:srgbClr val="FF0068"/>
    <a:srgbClr val="DDF1F1"/>
    <a:srgbClr val="0066B3"/>
    <a:srgbClr val="EFF8F9"/>
    <a:srgbClr val="96D5D2"/>
    <a:srgbClr val="D5B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5" autoAdjust="0"/>
    <p:restoredTop sz="94424" autoAdjust="0"/>
  </p:normalViewPr>
  <p:slideViewPr>
    <p:cSldViewPr>
      <p:cViewPr>
        <p:scale>
          <a:sx n="112" d="100"/>
          <a:sy n="112" d="100"/>
        </p:scale>
        <p:origin x="-7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C67C093-FE71-4259-8357-5B5C7EF4D9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23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912C5-7BE3-4D94-85C8-7E0FE26907FC}" type="datetimeFigureOut">
              <a:rPr lang="zh-TW" altLang="en-US" smtClean="0"/>
              <a:pPr/>
              <a:t>2021/5/17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A42F2-BA07-40F2-9BF9-8795AC0556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42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A42F2-BA07-40F2-9BF9-8795AC0556C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65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2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3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04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EA0B-4585-4B07-AA96-4DCF8F5747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60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554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28897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38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20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791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039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14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21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66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782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92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70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66353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0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43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1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3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9948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488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Y\Desktop\圖片3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8" y="5805264"/>
            <a:ext cx="384175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TY\Desktop\圖片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46" y="5013176"/>
            <a:ext cx="390525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TY\Desktop\圖片2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7" y="5408389"/>
            <a:ext cx="384175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2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椭圆 57">
            <a:hlinkClick r:id="" action="ppaction://hlinkshowjump?jump=previousslide"/>
          </p:cNvPr>
          <p:cNvSpPr/>
          <p:nvPr/>
        </p:nvSpPr>
        <p:spPr>
          <a:xfrm>
            <a:off x="8532440" y="5248349"/>
            <a:ext cx="475145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上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" name="椭圆 57">
            <a:hlinkClick r:id="" action="ppaction://hlinkshowjump?jump=nextslide"/>
          </p:cNvPr>
          <p:cNvSpPr/>
          <p:nvPr/>
        </p:nvSpPr>
        <p:spPr>
          <a:xfrm>
            <a:off x="8532440" y="5781959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下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9" name="椭圆 57">
            <a:hlinkClick r:id="rId13" action="ppaction://hlinksldjump"/>
          </p:cNvPr>
          <p:cNvSpPr/>
          <p:nvPr/>
        </p:nvSpPr>
        <p:spPr>
          <a:xfrm>
            <a:off x="8532440" y="6311842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目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1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848717"/>
              </p:ext>
            </p:extLst>
          </p:nvPr>
        </p:nvGraphicFramePr>
        <p:xfrm>
          <a:off x="179512" y="601133"/>
          <a:ext cx="8208913" cy="6192688"/>
        </p:xfrm>
        <a:graphic>
          <a:graphicData uri="http://schemas.openxmlformats.org/drawingml/2006/table">
            <a:tbl>
              <a:tblPr/>
              <a:tblGrid>
                <a:gridCol w="1044116"/>
                <a:gridCol w="1044116"/>
                <a:gridCol w="2232248"/>
                <a:gridCol w="1152128"/>
                <a:gridCol w="2232248"/>
                <a:gridCol w="504057"/>
              </a:tblGrid>
              <a:tr h="58762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1056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驀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募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幕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慕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暮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342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忽然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廣求、召集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垂掛的簾幔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幕府的簡稱。指古代將帥或</a:t>
                      </a:r>
                    </a:p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行政官的府署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思念、想念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景仰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傍晚、太陽將落的時候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晚、將盡的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446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衰頹的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釋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883" y="1268760"/>
            <a:ext cx="472381" cy="50285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175" y="1268760"/>
            <a:ext cx="441905" cy="48000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308304" y="32849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15" name="矩形 14"/>
          <p:cNvSpPr/>
          <p:nvPr/>
        </p:nvSpPr>
        <p:spPr>
          <a:xfrm>
            <a:off x="6202271" y="32849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sp>
        <p:nvSpPr>
          <p:cNvPr id="16" name="矩形 15"/>
          <p:cNvSpPr/>
          <p:nvPr/>
        </p:nvSpPr>
        <p:spPr>
          <a:xfrm>
            <a:off x="5073642" y="32849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17" name="矩形 16"/>
          <p:cNvSpPr/>
          <p:nvPr/>
        </p:nvSpPr>
        <p:spPr>
          <a:xfrm>
            <a:off x="4525905" y="32849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sp>
        <p:nvSpPr>
          <p:cNvPr id="18" name="矩形 17"/>
          <p:cNvSpPr/>
          <p:nvPr/>
        </p:nvSpPr>
        <p:spPr>
          <a:xfrm>
            <a:off x="5652120" y="32849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</a:t>
            </a:r>
            <a:endParaRPr lang="zh-TW" altLang="en-US" sz="3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68760"/>
            <a:ext cx="432000" cy="47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71082"/>
            <a:ext cx="432000" cy="48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" name="群組 26"/>
          <p:cNvGrpSpPr/>
          <p:nvPr/>
        </p:nvGrpSpPr>
        <p:grpSpPr>
          <a:xfrm>
            <a:off x="4738082" y="5157192"/>
            <a:ext cx="553998" cy="1584177"/>
            <a:chOff x="6012160" y="1052736"/>
            <a:chExt cx="553998" cy="1584177"/>
          </a:xfrm>
        </p:grpSpPr>
        <p:sp>
          <p:nvSpPr>
            <p:cNvPr id="28" name="文字方塊 27"/>
            <p:cNvSpPr txBox="1"/>
            <p:nvPr/>
          </p:nvSpPr>
          <p:spPr>
            <a:xfrm>
              <a:off x="6012160" y="1052736"/>
              <a:ext cx="553998" cy="158417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思慕。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1278084"/>
              <a:ext cx="244210" cy="26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矩形 31"/>
          <p:cNvSpPr/>
          <p:nvPr/>
        </p:nvSpPr>
        <p:spPr>
          <a:xfrm>
            <a:off x="3898615" y="3293368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33" name="矩形 32"/>
          <p:cNvSpPr/>
          <p:nvPr/>
        </p:nvSpPr>
        <p:spPr>
          <a:xfrm>
            <a:off x="3347864" y="3293368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30536"/>
            <a:ext cx="385950" cy="53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30536"/>
            <a:ext cx="385950" cy="53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530536"/>
            <a:ext cx="385950" cy="53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704" y="2530536"/>
            <a:ext cx="385950" cy="53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22678"/>
            <a:ext cx="402579" cy="57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17" y="1279465"/>
            <a:ext cx="423259" cy="4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P46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468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P47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4267484" y="610429"/>
            <a:ext cx="4081117" cy="5986923"/>
          </a:xfrm>
          <a:prstGeom prst="rect">
            <a:avLst/>
          </a:prstGeom>
        </p:spPr>
        <p:txBody>
          <a:bodyPr vert="eaVert" wrap="square" rIns="0">
            <a:spAutoFit/>
          </a:bodyPr>
          <a:lstStyle/>
          <a:p>
            <a:pPr marL="450850">
              <a:lnSpc>
                <a:spcPct val="120000"/>
              </a:lnSpc>
            </a:pPr>
            <a:r>
              <a:rPr lang="zh-TW" altLang="en-US" sz="3600" dirty="0" smtClean="0"/>
              <a:t>大軍</a:t>
            </a:r>
            <a:r>
              <a:rPr lang="zh-TW" altLang="en-US" sz="3600" dirty="0"/>
              <a:t>即將到來，若不設法撤退，恐將陷入</a:t>
            </a:r>
            <a:r>
              <a:rPr lang="zh-TW" altLang="en-US" sz="3600" dirty="0" smtClean="0"/>
              <a:t>（</a:t>
            </a:r>
            <a:endParaRPr lang="en-US" altLang="zh-TW" sz="3600" dirty="0" smtClean="0"/>
          </a:p>
          <a:p>
            <a:pPr marL="450850">
              <a:lnSpc>
                <a:spcPct val="120000"/>
              </a:lnSpc>
            </a:pPr>
            <a:r>
              <a:rPr lang="zh-TW" altLang="en-US" sz="3600" dirty="0" smtClean="0"/>
              <a:t>　　　　　）的境地。</a:t>
            </a:r>
            <a:endParaRPr lang="en-US" altLang="zh-TW" sz="3600" dirty="0" smtClean="0"/>
          </a:p>
          <a:p>
            <a:pPr marL="450850">
              <a:lnSpc>
                <a:spcPct val="120000"/>
              </a:lnSpc>
            </a:pPr>
            <a:r>
              <a:rPr lang="zh-TW" altLang="en-US" sz="3600" dirty="0"/>
              <a:t>他同時考取兩間研究所，</a:t>
            </a:r>
            <a:r>
              <a:rPr lang="zh-TW" altLang="en-US" sz="3600" dirty="0" smtClean="0"/>
              <a:t>但</a:t>
            </a:r>
            <a:r>
              <a:rPr lang="zh-TW" altLang="en-US" sz="3600" dirty="0"/>
              <a:t>（　　　　</a:t>
            </a:r>
            <a:r>
              <a:rPr lang="zh-TW" altLang="en-US" sz="3600" dirty="0" smtClean="0"/>
              <a:t>　　　　</a:t>
            </a:r>
            <a:r>
              <a:rPr lang="zh-TW" altLang="en-US" sz="3600" dirty="0"/>
              <a:t>），最後只能擇一就讀。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7742093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758054" y="53570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7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961865" y="4744737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人為</a:t>
            </a:r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刀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964225" y="1975861"/>
            <a:ext cx="7386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魚與熊掌不可兼得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13793" y="1075567"/>
            <a:ext cx="738664" cy="240065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俎</a:t>
            </a:r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我為魚肉</a:t>
            </a:r>
          </a:p>
        </p:txBody>
      </p:sp>
    </p:spTree>
    <p:extLst>
      <p:ext uri="{BB962C8B-B14F-4D97-AF65-F5344CB8AC3E}">
        <p14:creationId xmlns:p14="http://schemas.microsoft.com/office/powerpoint/2010/main" val="29310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41895"/>
              </p:ext>
            </p:extLst>
          </p:nvPr>
        </p:nvGraphicFramePr>
        <p:xfrm>
          <a:off x="1979711" y="620689"/>
          <a:ext cx="6264696" cy="5976663"/>
        </p:xfrm>
        <a:graphic>
          <a:graphicData uri="http://schemas.openxmlformats.org/drawingml/2006/table">
            <a:tbl>
              <a:tblPr/>
              <a:tblGrid>
                <a:gridCol w="5632761"/>
                <a:gridCol w="631935"/>
              </a:tblGrid>
              <a:tr h="5976663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某科技公司正在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招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）集團核心（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僚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，諸多求職者（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名而來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，盼能得到一展長才的機會。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6400" marR="0" lvl="0" indent="0" algn="l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大會在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日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時分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舉行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）儀式，未得獎的隊伍顯得（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氣沉沉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，垂頭喪氣。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P46</a:t>
            </a:r>
            <a:endParaRPr lang="en-US" altLang="zh-TW" dirty="0"/>
          </a:p>
        </p:txBody>
      </p:sp>
      <p:sp>
        <p:nvSpPr>
          <p:cNvPr id="24" name="矩形 23"/>
          <p:cNvSpPr/>
          <p:nvPr/>
        </p:nvSpPr>
        <p:spPr>
          <a:xfrm>
            <a:off x="6855682" y="62935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25" name="矩形 24"/>
          <p:cNvSpPr/>
          <p:nvPr/>
        </p:nvSpPr>
        <p:spPr>
          <a:xfrm>
            <a:off x="4225882" y="61620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grpSp>
        <p:nvGrpSpPr>
          <p:cNvPr id="35" name="群組 34"/>
          <p:cNvGrpSpPr/>
          <p:nvPr/>
        </p:nvGrpSpPr>
        <p:grpSpPr>
          <a:xfrm>
            <a:off x="2249989" y="3282025"/>
            <a:ext cx="923330" cy="3528392"/>
            <a:chOff x="1106324" y="260649"/>
            <a:chExt cx="923330" cy="3528392"/>
          </a:xfrm>
        </p:grpSpPr>
        <p:sp>
          <p:nvSpPr>
            <p:cNvPr id="36" name="文字方塊 35"/>
            <p:cNvSpPr txBox="1"/>
            <p:nvPr/>
          </p:nvSpPr>
          <p:spPr>
            <a:xfrm>
              <a:off x="1106324" y="260649"/>
              <a:ext cx="923330" cy="35283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形容精神頹廢不能</a:t>
              </a:r>
              <a:r>
                <a:rPr lang="zh-TW" altLang="en-US" sz="2400" dirty="0" smtClean="0"/>
                <a:t>振</a:t>
              </a:r>
              <a:endParaRPr lang="en-US" altLang="zh-TW" sz="2400" dirty="0" smtClean="0"/>
            </a:p>
            <a:p>
              <a:r>
                <a:rPr lang="zh-TW" altLang="en-US" sz="2400" dirty="0"/>
                <a:t> </a:t>
              </a:r>
              <a:r>
                <a:rPr lang="zh-TW" altLang="en-US" sz="2400" dirty="0" smtClean="0"/>
                <a:t>  </a:t>
              </a:r>
              <a:r>
                <a:rPr lang="zh-TW" altLang="en-US" sz="2400" dirty="0"/>
                <a:t> </a:t>
              </a:r>
              <a:r>
                <a:rPr lang="zh-TW" altLang="en-US" sz="2400" dirty="0" smtClean="0"/>
                <a:t>     作</a:t>
              </a:r>
              <a:r>
                <a:rPr lang="zh-TW" altLang="en-US" sz="2400" dirty="0"/>
                <a:t>的</a:t>
              </a:r>
              <a:r>
                <a:rPr lang="zh-TW" altLang="en-US" sz="2400" dirty="0" smtClean="0"/>
                <a:t>樣子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445" y="485996"/>
              <a:ext cx="242290" cy="262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2" name="矩形 31"/>
          <p:cNvSpPr/>
          <p:nvPr/>
        </p:nvSpPr>
        <p:spPr>
          <a:xfrm>
            <a:off x="6822126" y="537321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募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2917393" y="4365104"/>
            <a:ext cx="646331" cy="775828"/>
            <a:chOff x="-439961" y="2644338"/>
            <a:chExt cx="646331" cy="775828"/>
          </a:xfrm>
        </p:grpSpPr>
        <p:sp>
          <p:nvSpPr>
            <p:cNvPr id="4" name="矩形 3"/>
            <p:cNvSpPr/>
            <p:nvPr/>
          </p:nvSpPr>
          <p:spPr>
            <a:xfrm>
              <a:off x="-439961" y="2773835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  <a:latin typeface="ARStdKaiB5-Medium"/>
                </a:rPr>
                <a:t>暮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37867" y="2644338"/>
              <a:ext cx="208800" cy="217500"/>
            </a:xfrm>
            <a:prstGeom prst="rect">
              <a:avLst/>
            </a:prstGeom>
          </p:spPr>
        </p:pic>
      </p:grpSp>
      <p:grpSp>
        <p:nvGrpSpPr>
          <p:cNvPr id="7" name="群組 6"/>
          <p:cNvGrpSpPr/>
          <p:nvPr/>
        </p:nvGrpSpPr>
        <p:grpSpPr>
          <a:xfrm>
            <a:off x="4230343" y="3510175"/>
            <a:ext cx="646331" cy="784851"/>
            <a:chOff x="255834" y="357647"/>
            <a:chExt cx="646331" cy="784851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092" y="357647"/>
              <a:ext cx="205200" cy="205200"/>
            </a:xfrm>
            <a:prstGeom prst="rect">
              <a:avLst/>
            </a:prstGeom>
          </p:spPr>
        </p:pic>
        <p:sp>
          <p:nvSpPr>
            <p:cNvPr id="31" name="矩形 30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  <a:latin typeface="ARStdKaiB5-Medium"/>
                </a:rPr>
                <a:t>暮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6184629" y="3510331"/>
            <a:ext cx="646331" cy="762846"/>
            <a:chOff x="63612" y="3946122"/>
            <a:chExt cx="646331" cy="762846"/>
          </a:xfrm>
        </p:grpSpPr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1" name="矩形 40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幕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5534528" y="3532180"/>
            <a:ext cx="646331" cy="762846"/>
            <a:chOff x="63612" y="3946122"/>
            <a:chExt cx="646331" cy="762846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慕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43" name="群組 42"/>
          <p:cNvGrpSpPr/>
          <p:nvPr/>
        </p:nvGrpSpPr>
        <p:grpSpPr>
          <a:xfrm>
            <a:off x="3584012" y="2561750"/>
            <a:ext cx="646331" cy="795242"/>
            <a:chOff x="255834" y="347256"/>
            <a:chExt cx="646331" cy="795242"/>
          </a:xfrm>
        </p:grpSpPr>
        <p:pic>
          <p:nvPicPr>
            <p:cNvPr id="44" name="圖片 4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80" y="347256"/>
              <a:ext cx="205200" cy="205200"/>
            </a:xfrm>
            <a:prstGeom prst="rect">
              <a:avLst/>
            </a:prstGeom>
          </p:spPr>
        </p:pic>
        <p:sp>
          <p:nvSpPr>
            <p:cNvPr id="45" name="矩形 44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</a:rPr>
                <a:t>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581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95133"/>
              </p:ext>
            </p:extLst>
          </p:nvPr>
        </p:nvGraphicFramePr>
        <p:xfrm>
          <a:off x="4716016" y="620689"/>
          <a:ext cx="3528391" cy="6048671"/>
        </p:xfrm>
        <a:graphic>
          <a:graphicData uri="http://schemas.openxmlformats.org/drawingml/2006/table">
            <a:tbl>
              <a:tblPr/>
              <a:tblGrid>
                <a:gridCol w="2896456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然回首，那人卻在燈火闌珊處。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6400" marR="0" lvl="0" indent="0" algn="l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春三月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，花團錦簇，是踏青的好時光。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P46</a:t>
            </a:r>
            <a:endParaRPr lang="en-US" altLang="zh-TW" dirty="0"/>
          </a:p>
        </p:txBody>
      </p:sp>
      <p:sp>
        <p:nvSpPr>
          <p:cNvPr id="26" name="Rectangle 69"/>
          <p:cNvSpPr>
            <a:spLocks noChangeArrowheads="1"/>
          </p:cNvSpPr>
          <p:nvPr/>
        </p:nvSpPr>
        <p:spPr bwMode="auto">
          <a:xfrm>
            <a:off x="6824822" y="620688"/>
            <a:ext cx="5966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</a:t>
            </a:r>
          </a:p>
        </p:txBody>
      </p:sp>
      <p:sp>
        <p:nvSpPr>
          <p:cNvPr id="27" name="Rectangle 70"/>
          <p:cNvSpPr>
            <a:spLocks noChangeArrowheads="1"/>
          </p:cNvSpPr>
          <p:nvPr/>
        </p:nvSpPr>
        <p:spPr bwMode="auto">
          <a:xfrm>
            <a:off x="5528678" y="620688"/>
            <a:ext cx="5966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</a:t>
            </a:r>
          </a:p>
        </p:txBody>
      </p:sp>
      <p:sp>
        <p:nvSpPr>
          <p:cNvPr id="32" name="矩形 31"/>
          <p:cNvSpPr/>
          <p:nvPr/>
        </p:nvSpPr>
        <p:spPr>
          <a:xfrm>
            <a:off x="6854680" y="173372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驀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33" name="群組 32"/>
          <p:cNvGrpSpPr/>
          <p:nvPr/>
        </p:nvGrpSpPr>
        <p:grpSpPr>
          <a:xfrm>
            <a:off x="5528678" y="1630541"/>
            <a:ext cx="646331" cy="790347"/>
            <a:chOff x="63612" y="3918621"/>
            <a:chExt cx="646331" cy="790347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503" y="3918621"/>
              <a:ext cx="209491" cy="209491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  <a:latin typeface="ARStdKaiB5-Medium"/>
                </a:rPr>
                <a:t>暮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279544" y="620688"/>
            <a:ext cx="1408654" cy="5702976"/>
            <a:chOff x="279544" y="620688"/>
            <a:chExt cx="1408654" cy="5702976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95536" y="620688"/>
              <a:ext cx="1292662" cy="57029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square">
              <a:spAutoFit/>
            </a:bodyPr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r>
                <a:rPr lang="zh-TW" altLang="en-US" sz="3600" dirty="0" smtClean="0">
                  <a:solidFill>
                    <a:srgbClr val="0000CC"/>
                  </a:solidFill>
                  <a:latin typeface="標楷體" pitchFamily="65" charset="-120"/>
                </a:rPr>
                <a:t>驀然回首</a:t>
              </a:r>
              <a:r>
                <a:rPr lang="zh-TW" altLang="en-US" sz="3600" dirty="0">
                  <a:solidFill>
                    <a:srgbClr val="0000CC"/>
                  </a:solidFill>
                  <a:latin typeface="標楷體" pitchFamily="65" charset="-120"/>
                </a:rPr>
                <a:t>，那人卻在燈火闌珊處</a:t>
              </a:r>
              <a:r>
                <a:rPr lang="zh-TW" altLang="en-US" sz="3600" dirty="0">
                  <a:solidFill>
                    <a:srgbClr val="0000CC"/>
                  </a:solidFill>
                </a:rPr>
                <a:t>：</a:t>
              </a:r>
              <a:r>
                <a:rPr lang="zh-TW" altLang="en-US" sz="3600" u="sng" dirty="0">
                  <a:solidFill>
                    <a:srgbClr val="0000CC"/>
                  </a:solidFill>
                </a:rPr>
                <a:t>辛棄疾</a:t>
              </a:r>
              <a:r>
                <a:rPr lang="zh-TW" altLang="en-US" sz="3600" spc="-700" dirty="0">
                  <a:solidFill>
                    <a:srgbClr val="0000CC"/>
                  </a:solidFill>
                </a:rPr>
                <a:t> </a:t>
              </a:r>
              <a:r>
                <a:rPr lang="zh-TW" altLang="en-US" sz="3600" dirty="0">
                  <a:solidFill>
                    <a:srgbClr val="0000CC"/>
                  </a:solidFill>
                </a:rPr>
                <a:t>青玉案。</a:t>
              </a:r>
              <a:endParaRPr lang="zh-TW" altLang="en-US" sz="3600" dirty="0">
                <a:solidFill>
                  <a:srgbClr val="0000CC"/>
                </a:solidFill>
                <a:latin typeface="標楷體" panose="03000509000000000000" pitchFamily="65" charset="-120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279544" y="3429000"/>
              <a:ext cx="738664" cy="1656374"/>
            </a:xfrm>
            <a:prstGeom prst="rect">
              <a:avLst/>
            </a:prstGeom>
            <a:noFill/>
          </p:spPr>
          <p:txBody>
            <a:bodyPr vert="mongolianVert" wrap="square" rtlCol="0">
              <a:spAutoFit/>
            </a:bodyPr>
            <a:lstStyle/>
            <a:p>
              <a:r>
                <a:rPr lang="en-US" altLang="zh-TW" sz="3600" dirty="0">
                  <a:solidFill>
                    <a:srgbClr val="0000CC"/>
                  </a:solidFill>
                  <a:latin typeface="Times New Roman" pitchFamily="18" charset="0"/>
                </a:rPr>
                <a:t>︴︴︴</a:t>
              </a:r>
              <a:endParaRPr lang="zh-TW" altLang="en-US" sz="3600" dirty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101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001086"/>
              </p:ext>
            </p:extLst>
          </p:nvPr>
        </p:nvGraphicFramePr>
        <p:xfrm>
          <a:off x="899592" y="620688"/>
          <a:ext cx="7200800" cy="5855945"/>
        </p:xfrm>
        <a:graphic>
          <a:graphicData uri="http://schemas.openxmlformats.org/drawingml/2006/table">
            <a:tbl>
              <a:tblPr/>
              <a:tblGrid>
                <a:gridCol w="2498506"/>
                <a:gridCol w="1533942"/>
                <a:gridCol w="2310735"/>
                <a:gridCol w="857617"/>
              </a:tblGrid>
              <a:tr h="5763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23748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稜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陵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凌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49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2874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3600" b="0" i="0" u="none" strike="noStrike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物體兩面相交所形成的一個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3600" b="0" i="0" u="none" strike="noStrike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頂角</a:t>
                      </a:r>
                      <a:endParaRPr kumimoji="1" lang="zh-TW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大土山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帝王的墳墓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升、登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踰越、超過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欺侮、侵犯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釋  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3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P46</a:t>
            </a:r>
            <a:endParaRPr lang="en-US" altLang="zh-TW" dirty="0"/>
          </a:p>
        </p:txBody>
      </p:sp>
      <p:sp>
        <p:nvSpPr>
          <p:cNvPr id="20" name="矩形 19"/>
          <p:cNvSpPr/>
          <p:nvPr/>
        </p:nvSpPr>
        <p:spPr>
          <a:xfrm>
            <a:off x="5220072" y="36192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 panose="05020102010507070707" pitchFamily="18" charset="2"/>
              </a:rPr>
              <a:t></a:t>
            </a:r>
            <a:endParaRPr lang="zh-TW" altLang="en-US" sz="3200" dirty="0"/>
          </a:p>
        </p:txBody>
      </p:sp>
      <p:sp>
        <p:nvSpPr>
          <p:cNvPr id="22" name="矩形 21"/>
          <p:cNvSpPr/>
          <p:nvPr/>
        </p:nvSpPr>
        <p:spPr>
          <a:xfrm>
            <a:off x="6324513" y="36192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27" name="矩形 26"/>
          <p:cNvSpPr/>
          <p:nvPr/>
        </p:nvSpPr>
        <p:spPr>
          <a:xfrm>
            <a:off x="5772292" y="36192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84784"/>
            <a:ext cx="472381" cy="502857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214" y="1508840"/>
            <a:ext cx="441905" cy="48000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085" y="1493602"/>
            <a:ext cx="426667" cy="495238"/>
          </a:xfrm>
          <a:prstGeom prst="rect">
            <a:avLst/>
          </a:prstGeom>
        </p:spPr>
      </p:pic>
      <p:grpSp>
        <p:nvGrpSpPr>
          <p:cNvPr id="30" name="群組 29"/>
          <p:cNvGrpSpPr/>
          <p:nvPr/>
        </p:nvGrpSpPr>
        <p:grpSpPr>
          <a:xfrm>
            <a:off x="4879491" y="4369132"/>
            <a:ext cx="553998" cy="1584177"/>
            <a:chOff x="6012160" y="1052736"/>
            <a:chExt cx="553998" cy="1584177"/>
          </a:xfrm>
        </p:grpSpPr>
        <p:sp>
          <p:nvSpPr>
            <p:cNvPr id="31" name="文字方塊 30"/>
            <p:cNvSpPr txBox="1"/>
            <p:nvPr/>
          </p:nvSpPr>
          <p:spPr>
            <a:xfrm>
              <a:off x="6012160" y="1052736"/>
              <a:ext cx="553998" cy="158417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霸凌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1278084"/>
              <a:ext cx="244210" cy="26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矩形 32"/>
          <p:cNvSpPr/>
          <p:nvPr/>
        </p:nvSpPr>
        <p:spPr>
          <a:xfrm>
            <a:off x="4145083" y="3594750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34" name="矩形 33"/>
          <p:cNvSpPr/>
          <p:nvPr/>
        </p:nvSpPr>
        <p:spPr>
          <a:xfrm>
            <a:off x="3592862" y="3594750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557" y="2691891"/>
            <a:ext cx="422568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241" y="2691891"/>
            <a:ext cx="422568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649" y="2798844"/>
            <a:ext cx="429533" cy="6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341140"/>
              </p:ext>
            </p:extLst>
          </p:nvPr>
        </p:nvGraphicFramePr>
        <p:xfrm>
          <a:off x="683568" y="620689"/>
          <a:ext cx="7560840" cy="6048671"/>
        </p:xfrm>
        <a:graphic>
          <a:graphicData uri="http://schemas.openxmlformats.org/drawingml/2006/table">
            <a:tbl>
              <a:tblPr/>
              <a:tblGrid>
                <a:gridCol w="6928905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空拍機（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空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飛行，越過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丘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），拍攝帝王（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墓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的全貌。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這次旅遊報名即將截止，請盡快決定，別再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模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B3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  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兩可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了。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他的球技超群，雖然剛從業餘轉入職業，聲勢卻已（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駕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許多資深前輩之上。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P46</a:t>
            </a:r>
            <a:endParaRPr lang="en-US" altLang="zh-TW" dirty="0"/>
          </a:p>
        </p:txBody>
      </p:sp>
      <p:sp>
        <p:nvSpPr>
          <p:cNvPr id="24" name="矩形 23"/>
          <p:cNvSpPr/>
          <p:nvPr/>
        </p:nvSpPr>
        <p:spPr>
          <a:xfrm>
            <a:off x="6855682" y="62935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25" name="矩形 24"/>
          <p:cNvSpPr/>
          <p:nvPr/>
        </p:nvSpPr>
        <p:spPr>
          <a:xfrm>
            <a:off x="4860032" y="61620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grpSp>
        <p:nvGrpSpPr>
          <p:cNvPr id="35" name="群組 34"/>
          <p:cNvGrpSpPr/>
          <p:nvPr/>
        </p:nvGrpSpPr>
        <p:grpSpPr>
          <a:xfrm>
            <a:off x="3576662" y="1491714"/>
            <a:ext cx="923330" cy="5177646"/>
            <a:chOff x="1106324" y="-70501"/>
            <a:chExt cx="923330" cy="5952755"/>
          </a:xfrm>
        </p:grpSpPr>
        <p:sp>
          <p:nvSpPr>
            <p:cNvPr id="36" name="文字方塊 35"/>
            <p:cNvSpPr txBox="1"/>
            <p:nvPr/>
          </p:nvSpPr>
          <p:spPr>
            <a:xfrm>
              <a:off x="1106324" y="-70501"/>
              <a:ext cx="923330" cy="595275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  </a:t>
              </a:r>
              <a:r>
                <a:rPr lang="zh-TW" altLang="en-US" sz="2400" dirty="0" smtClean="0"/>
                <a:t>比喻</a:t>
              </a:r>
              <a:r>
                <a:rPr lang="zh-TW" altLang="en-US" sz="2400" dirty="0"/>
                <a:t>含糊、不明確的</a:t>
              </a:r>
              <a:r>
                <a:rPr lang="zh-TW" altLang="en-US" sz="2400" dirty="0" smtClean="0"/>
                <a:t>意見、態度或</a:t>
              </a:r>
              <a:endParaRPr lang="en-US" altLang="zh-TW" sz="2400" dirty="0" smtClean="0"/>
            </a:p>
            <a:p>
              <a:r>
                <a:rPr lang="zh-TW" altLang="en-US" sz="2400" dirty="0"/>
                <a:t> </a:t>
              </a:r>
              <a:r>
                <a:rPr lang="zh-TW" altLang="en-US" sz="2400" dirty="0" smtClean="0"/>
                <a:t>                    主張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379" y="152493"/>
              <a:ext cx="259281" cy="304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2" name="矩形 31"/>
          <p:cNvSpPr/>
          <p:nvPr/>
        </p:nvSpPr>
        <p:spPr>
          <a:xfrm>
            <a:off x="3565629" y="170080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稜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6872398" y="3065368"/>
            <a:ext cx="646331" cy="784851"/>
            <a:chOff x="255834" y="357647"/>
            <a:chExt cx="646331" cy="784851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092" y="357647"/>
              <a:ext cx="205200" cy="205200"/>
            </a:xfrm>
            <a:prstGeom prst="rect">
              <a:avLst/>
            </a:prstGeom>
          </p:spPr>
        </p:pic>
        <p:sp>
          <p:nvSpPr>
            <p:cNvPr id="31" name="矩形 30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</a:rPr>
                <a:t>凌</a:t>
              </a: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538298" y="2188847"/>
            <a:ext cx="646331" cy="762846"/>
            <a:chOff x="63612" y="3946122"/>
            <a:chExt cx="646331" cy="762846"/>
          </a:xfrm>
        </p:grpSpPr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1" name="矩形 40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陵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1590240" y="1661660"/>
            <a:ext cx="646331" cy="762846"/>
            <a:chOff x="63612" y="3946122"/>
            <a:chExt cx="646331" cy="762846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凌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43" name="群組 42"/>
          <p:cNvGrpSpPr/>
          <p:nvPr/>
        </p:nvGrpSpPr>
        <p:grpSpPr>
          <a:xfrm>
            <a:off x="6184504" y="3054977"/>
            <a:ext cx="646331" cy="795242"/>
            <a:chOff x="255834" y="347256"/>
            <a:chExt cx="646331" cy="795242"/>
          </a:xfrm>
        </p:grpSpPr>
        <p:pic>
          <p:nvPicPr>
            <p:cNvPr id="44" name="圖片 4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80" y="347256"/>
              <a:ext cx="205200" cy="205200"/>
            </a:xfrm>
            <a:prstGeom prst="rect">
              <a:avLst/>
            </a:prstGeom>
          </p:spPr>
        </p:pic>
        <p:sp>
          <p:nvSpPr>
            <p:cNvPr id="45" name="矩形 44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</a:rPr>
                <a:t>陵</a:t>
              </a:r>
            </a:p>
          </p:txBody>
        </p:sp>
      </p:grpSp>
      <p:sp>
        <p:nvSpPr>
          <p:cNvPr id="26" name="Rectangle 69"/>
          <p:cNvSpPr>
            <a:spLocks noChangeArrowheads="1"/>
          </p:cNvSpPr>
          <p:nvPr/>
        </p:nvSpPr>
        <p:spPr bwMode="auto">
          <a:xfrm>
            <a:off x="2895242" y="620688"/>
            <a:ext cx="5966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</a:t>
            </a:r>
          </a:p>
        </p:txBody>
      </p:sp>
    </p:spTree>
    <p:extLst>
      <p:ext uri="{BB962C8B-B14F-4D97-AF65-F5344CB8AC3E}">
        <p14:creationId xmlns:p14="http://schemas.microsoft.com/office/powerpoint/2010/main" val="315193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08" y="831894"/>
            <a:ext cx="540000" cy="39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P47</a:t>
            </a:r>
            <a:endParaRPr lang="zh-TW" altLang="en-US" dirty="0"/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082351" y="821878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每題</a:t>
            </a:r>
            <a:r>
              <a:rPr lang="en-US" altLang="zh-TW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13" name="矩形 12"/>
          <p:cNvSpPr/>
          <p:nvPr/>
        </p:nvSpPr>
        <p:spPr>
          <a:xfrm>
            <a:off x="3783491" y="980728"/>
            <a:ext cx="3452805" cy="522764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本文以飛魚為描繪</a:t>
            </a:r>
            <a:r>
              <a:rPr lang="zh-TW" altLang="en-US" sz="3600" dirty="0" smtClean="0">
                <a:latin typeface="ARStdKaiB5-Medium"/>
              </a:rPr>
              <a:t>主題</a:t>
            </a:r>
            <a:r>
              <a:rPr lang="zh-TW" altLang="en-US" sz="3600" dirty="0">
                <a:latin typeface="ARStdKaiB5-Medium"/>
              </a:rPr>
              <a:t>，下列參考選項也都和「魚」有關</a:t>
            </a:r>
            <a:r>
              <a:rPr lang="zh-TW" altLang="en-US" sz="3600" dirty="0" smtClean="0">
                <a:latin typeface="ARStdKaiB5-Medium"/>
              </a:rPr>
              <a:t>，請</a:t>
            </a:r>
            <a:r>
              <a:rPr lang="zh-TW" altLang="en-US" sz="3600" dirty="0">
                <a:latin typeface="ARStdKaiB5-Medium"/>
              </a:rPr>
              <a:t>根據上下文意，將適當的答案</a:t>
            </a:r>
            <a:r>
              <a:rPr lang="zh-TW" altLang="en-US" sz="3600" dirty="0" smtClean="0">
                <a:latin typeface="ARStdKaiB5-Medium"/>
              </a:rPr>
              <a:t>填入（</a:t>
            </a:r>
            <a:r>
              <a:rPr lang="zh-TW" altLang="en-US" sz="3600" dirty="0">
                <a:latin typeface="ARStdKaiB5-Medium"/>
              </a:rPr>
              <a:t>　）中。</a:t>
            </a:r>
            <a:endParaRPr lang="zh-TW" altLang="en-US" sz="3600" dirty="0"/>
          </a:p>
        </p:txBody>
      </p:sp>
      <p:sp>
        <p:nvSpPr>
          <p:cNvPr id="8" name="矩形 7"/>
          <p:cNvSpPr/>
          <p:nvPr/>
        </p:nvSpPr>
        <p:spPr bwMode="auto">
          <a:xfrm>
            <a:off x="539552" y="620688"/>
            <a:ext cx="3168352" cy="6164576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圓角矩形 8"/>
          <p:cNvSpPr/>
          <p:nvPr/>
        </p:nvSpPr>
        <p:spPr bwMode="auto">
          <a:xfrm>
            <a:off x="539552" y="721669"/>
            <a:ext cx="3168352" cy="5962614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6800" rIns="9000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b="1" dirty="0">
                <a:latin typeface="ARStdKaiB5-Medium"/>
              </a:rPr>
              <a:t>臨淵羨魚</a:t>
            </a:r>
            <a:r>
              <a:rPr lang="zh-TW" altLang="en-US" sz="3600" dirty="0">
                <a:latin typeface="ARStdKaiB5-Medium"/>
              </a:rPr>
              <a:t>：比喻空有願望，而無</a:t>
            </a:r>
            <a:r>
              <a:rPr lang="zh-TW" altLang="en-US" sz="3600" dirty="0" smtClean="0">
                <a:latin typeface="ARStdKaiB5-Medium"/>
              </a:rPr>
              <a:t>實際</a:t>
            </a:r>
            <a:r>
              <a:rPr lang="zh-TW" altLang="en-US" sz="3600" dirty="0">
                <a:latin typeface="ARStdKaiB5-Medium"/>
              </a:rPr>
              <a:t>行動。</a:t>
            </a:r>
          </a:p>
          <a:p>
            <a:pPr>
              <a:lnSpc>
                <a:spcPct val="120000"/>
              </a:lnSpc>
            </a:pPr>
            <a:r>
              <a:rPr lang="zh-TW" altLang="en-US" sz="3600" b="1" dirty="0">
                <a:latin typeface="ARStdKaiB5-Medium"/>
              </a:rPr>
              <a:t>池魚之殃</a:t>
            </a:r>
            <a:r>
              <a:rPr lang="zh-TW" altLang="en-US" sz="3600" dirty="0">
                <a:latin typeface="ARStdKaiB5-Medium"/>
              </a:rPr>
              <a:t>：比喻無辜卻受牽累而</a:t>
            </a:r>
            <a:r>
              <a:rPr lang="zh-TW" altLang="en-US" sz="3600" dirty="0" smtClean="0">
                <a:latin typeface="ARStdKaiB5-Medium"/>
              </a:rPr>
              <a:t>遭禍</a:t>
            </a:r>
            <a:r>
              <a:rPr lang="zh-TW" altLang="en-US" sz="3600" dirty="0">
                <a:latin typeface="ARStdKaiB5-Medium"/>
              </a:rPr>
              <a:t>。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P47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251520" y="620688"/>
            <a:ext cx="8110114" cy="6164576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251520" y="721669"/>
            <a:ext cx="8110114" cy="5962614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6800" rIns="9000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b="1" dirty="0" smtClean="0">
                <a:latin typeface="ARStdKaiB5-Medium"/>
              </a:rPr>
              <a:t>魚貫而入</a:t>
            </a:r>
            <a:r>
              <a:rPr lang="zh-TW" altLang="en-US" sz="3600" dirty="0">
                <a:latin typeface="ARStdKaiB5-Medium"/>
              </a:rPr>
              <a:t>：如游魚首尾相接，</a:t>
            </a:r>
            <a:r>
              <a:rPr lang="zh-TW" altLang="en-US" sz="3600" dirty="0" smtClean="0">
                <a:latin typeface="ARStdKaiB5-Medium"/>
              </a:rPr>
              <a:t>一個接</a:t>
            </a:r>
            <a:r>
              <a:rPr lang="zh-TW" altLang="en-US" sz="3600" dirty="0">
                <a:latin typeface="ARStdKaiB5-Medium"/>
              </a:rPr>
              <a:t>一個陸續進入。　</a:t>
            </a:r>
          </a:p>
          <a:p>
            <a:pPr>
              <a:lnSpc>
                <a:spcPct val="120000"/>
              </a:lnSpc>
            </a:pPr>
            <a:r>
              <a:rPr lang="zh-TW" altLang="en-US" sz="3600" b="1" dirty="0">
                <a:latin typeface="ARStdKaiB5-Medium"/>
              </a:rPr>
              <a:t>魚目混珠</a:t>
            </a:r>
            <a:r>
              <a:rPr lang="zh-TW" altLang="en-US" sz="3600" dirty="0" smtClean="0">
                <a:latin typeface="ARStdKaiB5-Medium"/>
              </a:rPr>
              <a:t>：比喻</a:t>
            </a:r>
            <a:r>
              <a:rPr lang="zh-TW" altLang="en-US" sz="3600" dirty="0">
                <a:latin typeface="ARStdKaiB5-Medium"/>
              </a:rPr>
              <a:t>以假亂真。　</a:t>
            </a:r>
          </a:p>
          <a:p>
            <a:pPr>
              <a:lnSpc>
                <a:spcPct val="120000"/>
              </a:lnSpc>
            </a:pPr>
            <a:r>
              <a:rPr lang="zh-TW" altLang="en-US" sz="3600" b="1" dirty="0" smtClean="0">
                <a:latin typeface="ARStdKaiB5-Medium"/>
              </a:rPr>
              <a:t>過江之鯽</a:t>
            </a:r>
            <a:r>
              <a:rPr lang="zh-TW" altLang="en-US" sz="3600" dirty="0" smtClean="0">
                <a:latin typeface="ARStdKaiB5-Medium"/>
              </a:rPr>
              <a:t>：</a:t>
            </a:r>
            <a:r>
              <a:rPr lang="zh-TW" altLang="en-US" sz="3600" dirty="0">
                <a:latin typeface="ARStdKaiB5-Medium"/>
              </a:rPr>
              <a:t>比喻來往的人眾多。</a:t>
            </a:r>
          </a:p>
          <a:p>
            <a:pPr>
              <a:lnSpc>
                <a:spcPct val="120000"/>
              </a:lnSpc>
            </a:pPr>
            <a:r>
              <a:rPr lang="zh-TW" altLang="en-US" sz="3600" b="1" dirty="0">
                <a:latin typeface="ARStdKaiB5-Medium"/>
              </a:rPr>
              <a:t>魚與熊掌不可兼得</a:t>
            </a:r>
            <a:r>
              <a:rPr lang="zh-TW" altLang="en-US" sz="3600" dirty="0">
                <a:latin typeface="ARStdKaiB5-Medium"/>
              </a:rPr>
              <a:t>：比喻喜歡的</a:t>
            </a:r>
            <a:r>
              <a:rPr lang="zh-TW" altLang="en-US" sz="3600" dirty="0" smtClean="0">
                <a:latin typeface="ARStdKaiB5-Medium"/>
              </a:rPr>
              <a:t>兩項</a:t>
            </a:r>
            <a:r>
              <a:rPr lang="zh-TW" altLang="en-US" sz="3600" dirty="0">
                <a:latin typeface="ARStdKaiB5-Medium"/>
              </a:rPr>
              <a:t>事物無法同時得到，只能擇一。</a:t>
            </a:r>
          </a:p>
          <a:p>
            <a:pPr>
              <a:lnSpc>
                <a:spcPct val="120000"/>
              </a:lnSpc>
            </a:pPr>
            <a:r>
              <a:rPr lang="zh-TW" altLang="en-US" sz="3600" b="1" dirty="0">
                <a:latin typeface="ARStdKaiB5-Medium"/>
              </a:rPr>
              <a:t>人為</a:t>
            </a:r>
            <a:r>
              <a:rPr lang="zh-TW" altLang="en-US" sz="3600" b="1" dirty="0" smtClean="0">
                <a:latin typeface="ARStdKaiB5-Medium"/>
              </a:rPr>
              <a:t>刀俎我</a:t>
            </a:r>
            <a:r>
              <a:rPr lang="zh-TW" altLang="en-US" sz="3600" b="1" dirty="0">
                <a:latin typeface="ARStdKaiB5-Medium"/>
              </a:rPr>
              <a:t>為魚肉</a:t>
            </a:r>
            <a:r>
              <a:rPr lang="zh-TW" altLang="en-US" sz="3600" dirty="0">
                <a:latin typeface="ARStdKaiB5-Medium"/>
              </a:rPr>
              <a:t>：比喻自己</a:t>
            </a:r>
            <a:r>
              <a:rPr lang="zh-TW" altLang="en-US" sz="3600" dirty="0" smtClean="0">
                <a:latin typeface="ARStdKaiB5-Medium"/>
              </a:rPr>
              <a:t>受制於人</a:t>
            </a:r>
            <a:r>
              <a:rPr lang="zh-TW" altLang="en-US" sz="3600" dirty="0">
                <a:latin typeface="ARStdKaiB5-Medium"/>
              </a:rPr>
              <a:t>，處於任人擺弄的境況。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27637"/>
            <a:ext cx="201358" cy="253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973" y="2506161"/>
            <a:ext cx="187424" cy="27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6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P47</a:t>
            </a: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1627792" y="535702"/>
            <a:ext cx="6832640" cy="6061650"/>
            <a:chOff x="1123736" y="766445"/>
            <a:chExt cx="6832640" cy="5699869"/>
          </a:xfrm>
        </p:grpSpPr>
        <p:sp>
          <p:nvSpPr>
            <p:cNvPr id="2" name="矩形 1"/>
            <p:cNvSpPr/>
            <p:nvPr/>
          </p:nvSpPr>
          <p:spPr>
            <a:xfrm>
              <a:off x="1123736" y="836712"/>
              <a:ext cx="6832640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 smtClean="0"/>
                <a:t>與其（　　　　），</a:t>
              </a:r>
              <a:r>
                <a:rPr lang="zh-TW" altLang="en-US" sz="3600" dirty="0"/>
                <a:t>空有</a:t>
              </a:r>
              <a:r>
                <a:rPr lang="zh-TW" altLang="en-US" sz="3600" dirty="0" smtClean="0"/>
                <a:t>偉大的</a:t>
              </a:r>
              <a:r>
                <a:rPr lang="zh-TW" altLang="en-US" sz="3600" dirty="0"/>
                <a:t>夢想，不如付諸行動，踏實築夢。</a:t>
              </a:r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 smtClean="0"/>
                <a:t>演唱會</a:t>
              </a:r>
              <a:r>
                <a:rPr lang="zh-TW" altLang="en-US" sz="3600" dirty="0"/>
                <a:t>即將開始，歌迷們（　　　　），井然有序地進入會場</a:t>
              </a:r>
              <a:r>
                <a:rPr lang="zh-TW" altLang="en-US" sz="3600" dirty="0" smtClean="0"/>
                <a:t>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隔壁商店的一場大火，讓他遭受（　　　　），收藏多年的字畫、</a:t>
              </a:r>
              <a:r>
                <a:rPr lang="zh-TW" altLang="en-US" sz="3600" dirty="0" smtClean="0"/>
                <a:t>古董全都</a:t>
              </a:r>
              <a:r>
                <a:rPr lang="zh-TW" altLang="en-US" sz="3600" dirty="0"/>
                <a:t>付之一炬。</a:t>
              </a: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7310045" y="766445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1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49760" y="2370909"/>
            <a:ext cx="738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臨淵羨魚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828321" y="53570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2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851920" y="535700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044112" y="1471805"/>
            <a:ext cx="738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魚貫而入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41248" y="2839957"/>
            <a:ext cx="738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池魚之殃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2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P47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3602686" y="610429"/>
            <a:ext cx="4745915" cy="5986923"/>
          </a:xfrm>
          <a:prstGeom prst="rect">
            <a:avLst/>
          </a:prstGeom>
        </p:spPr>
        <p:txBody>
          <a:bodyPr vert="eaVert" wrap="square" rIns="0">
            <a:spAutoFit/>
          </a:bodyPr>
          <a:lstStyle/>
          <a:p>
            <a:pPr marL="450850">
              <a:lnSpc>
                <a:spcPct val="120000"/>
              </a:lnSpc>
            </a:pPr>
            <a:r>
              <a:rPr lang="zh-TW" altLang="en-US" sz="3600" dirty="0"/>
              <a:t>百貨公司週年慶大打折扣戰，趁機</a:t>
            </a:r>
            <a:r>
              <a:rPr lang="zh-TW" altLang="en-US" sz="3600" dirty="0" smtClean="0"/>
              <a:t>撿便宜的</a:t>
            </a:r>
            <a:r>
              <a:rPr lang="zh-TW" altLang="en-US" sz="3600" dirty="0"/>
              <a:t>顧客如（</a:t>
            </a:r>
            <a:r>
              <a:rPr lang="zh-TW" altLang="en-US" sz="3600" dirty="0" smtClean="0"/>
              <a:t>　　　　</a:t>
            </a:r>
            <a:r>
              <a:rPr lang="zh-TW" altLang="en-US" sz="3600" dirty="0"/>
              <a:t>），</a:t>
            </a:r>
            <a:r>
              <a:rPr lang="zh-TW" altLang="en-US" sz="3600" dirty="0" smtClean="0">
                <a:solidFill>
                  <a:srgbClr val="0000CC"/>
                </a:solidFill>
              </a:rPr>
              <a:t>熙熙攘攘</a:t>
            </a:r>
            <a:r>
              <a:rPr lang="zh-TW" altLang="en-US" sz="3600" dirty="0"/>
              <a:t>，好不熱鬧。</a:t>
            </a:r>
          </a:p>
          <a:p>
            <a:pPr marL="450850">
              <a:lnSpc>
                <a:spcPct val="120000"/>
              </a:lnSpc>
            </a:pPr>
            <a:r>
              <a:rPr lang="zh-TW" altLang="en-US" sz="3600" dirty="0"/>
              <a:t>不肖商人拿仿冒品</a:t>
            </a:r>
            <a:r>
              <a:rPr lang="zh-TW" altLang="en-US" sz="3600" dirty="0" smtClean="0"/>
              <a:t>（　</a:t>
            </a:r>
            <a:endParaRPr lang="en-US" altLang="zh-TW" sz="3600" dirty="0" smtClean="0"/>
          </a:p>
          <a:p>
            <a:pPr marL="450850">
              <a:lnSpc>
                <a:spcPct val="120000"/>
              </a:lnSpc>
            </a:pPr>
            <a:r>
              <a:rPr lang="zh-TW" altLang="en-US" sz="3600" dirty="0"/>
              <a:t>　　），欺騙不知情的顧客，這種行徑</a:t>
            </a:r>
            <a:r>
              <a:rPr lang="zh-TW" altLang="en-US" sz="3600" dirty="0" smtClean="0"/>
              <a:t>令人不齒。</a:t>
            </a:r>
            <a:endParaRPr lang="en-US" altLang="zh-TW" sz="36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7742093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4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332377" y="1471805"/>
            <a:ext cx="738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過江之鯽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141155" y="53570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5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991079" y="5190272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魚目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59186" y="1070201"/>
            <a:ext cx="738664" cy="101566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混珠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43034" y="620688"/>
            <a:ext cx="1292662" cy="597666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sz="3600" dirty="0">
                <a:solidFill>
                  <a:srgbClr val="0000CC"/>
                </a:solidFill>
              </a:rPr>
              <a:t>熙熙攘攘：形容人來人往， </a:t>
            </a:r>
            <a:endParaRPr lang="en-US" altLang="zh-TW" sz="3600" dirty="0" smtClean="0">
              <a:solidFill>
                <a:srgbClr val="0000CC"/>
              </a:solidFill>
            </a:endParaRPr>
          </a:p>
          <a:p>
            <a:pPr eaLnBrk="1" hangingPunct="1"/>
            <a:r>
              <a:rPr lang="zh-TW" altLang="en-US" sz="3600" dirty="0">
                <a:solidFill>
                  <a:srgbClr val="0000CC"/>
                </a:solidFill>
              </a:rPr>
              <a:t> </a:t>
            </a:r>
            <a:r>
              <a:rPr lang="zh-TW" altLang="en-US" sz="3600" dirty="0" smtClean="0">
                <a:solidFill>
                  <a:srgbClr val="0000CC"/>
                </a:solidFill>
              </a:rPr>
              <a:t>                   熱鬧擁擠的樣子。</a:t>
            </a:r>
            <a:endParaRPr lang="zh-TW" altLang="en-US" sz="3600" dirty="0">
              <a:solidFill>
                <a:srgbClr val="0000CC"/>
              </a:solidFill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01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5" grpId="0"/>
      <p:bldP spid="18" grpId="0" animBg="1"/>
    </p:bldLst>
  </p:timing>
</p:sld>
</file>

<file path=ppt/theme/theme1.xml><?xml version="1.0" encoding="utf-8"?>
<a:theme xmlns:a="http://schemas.openxmlformats.org/drawingml/2006/main" name="翰林國中國文教學PPT">
  <a:themeElements>
    <a:clrScheme name="自訂 8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101國中教學ppt地理投影片母片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01國中教學ppt地理投影片母片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1國中教學ppt地理投影片母片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mongolianVert" wrap="square" rtlCol="0">
        <a:spAutoFit/>
      </a:bodyPr>
      <a:lstStyle>
        <a:defPPr fontAlgn="base">
          <a:spcBef>
            <a:spcPct val="0"/>
          </a:spcBef>
          <a:spcAft>
            <a:spcPct val="0"/>
          </a:spcAft>
          <a:defRPr kumimoji="1" sz="3600" dirty="0" smtClean="0">
            <a:latin typeface="Times New Roman" pitchFamily="18" charset="0"/>
            <a:ea typeface="標楷體" pitchFamily="65" charset="-12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4733</TotalTime>
  <Words>350</Words>
  <Application>Microsoft Office PowerPoint</Application>
  <PresentationFormat>如螢幕大小 (4:3)</PresentationFormat>
  <Paragraphs>131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翰林國中國文教學PPT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mojay</cp:lastModifiedBy>
  <cp:revision>813</cp:revision>
  <dcterms:created xsi:type="dcterms:W3CDTF">2005-07-09T16:39:40Z</dcterms:created>
  <dcterms:modified xsi:type="dcterms:W3CDTF">2021-05-17T15:48:26Z</dcterms:modified>
</cp:coreProperties>
</file>